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y="10287000" cx="18288000"/>
  <p:notesSz cx="6858000" cy="9144000"/>
  <p:embeddedFontLst>
    <p:embeddedFont>
      <p:font typeface="Bahnschrift SemiBold" panose="020B0502040204020203" pitchFamily="34" charset="0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 Classic" panose="020B0604020202020204" charset="0"/>
      <p:regular r:id="rId30"/>
    </p:embeddedFont>
    <p:embeddedFont>
      <p:font typeface="Montserrat Classic Bold" panose="020B0604020202020204" charset="0"/>
      <p:regular r:id="rId31"/>
    </p:embeddedFont>
    <p:embeddedFont>
      <p:font typeface="Muli Regular" panose="020B0604020202020204" charset="0"/>
      <p:regular r:id="rId32"/>
    </p:embeddedFont>
    <p:embeddedFont>
      <p:font typeface="Muli Regular Bold Italics" panose="020B060402020202020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Condensed Bold" panose="020B0604020202020204" charset="0"/>
      <p:regular r:id="rId38"/>
    </p:embeddedFont>
    <p:embeddedFont>
      <p:font typeface="Telegraf Bold" panose="020B0604020202020204" charset="0"/>
      <p:regular r:id="rId39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20324" autoAdjust="0"/>
    <p:restoredTop sz="94622" autoAdjust="0"/>
  </p:normalViewPr>
  <p:slideViewPr>
    <p:cSldViewPr>
      <p:cViewPr varScale="1">
        <p:scale>
          <a:sx n="51" d="100"/>
          <a:sy n="51" d="100"/>
        </p:scale>
        <p:origin x="68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Relationship Id="rId29" Type="http://schemas.openxmlformats.org/officeDocument/2006/relationships/font" Target="fonts/font5.fntdata"/><Relationship Id="rId30" Type="http://schemas.openxmlformats.org/officeDocument/2006/relationships/font" Target="fonts/font6.fntdata"/><Relationship Id="rId31" Type="http://schemas.openxmlformats.org/officeDocument/2006/relationships/font" Target="fonts/font7.fntdata"/><Relationship Id="rId32" Type="http://schemas.openxmlformats.org/officeDocument/2006/relationships/font" Target="fonts/font8.fntdata"/><Relationship Id="rId33" Type="http://schemas.openxmlformats.org/officeDocument/2006/relationships/font" Target="fonts/font9.fntdata"/><Relationship Id="rId34" Type="http://schemas.openxmlformats.org/officeDocument/2006/relationships/font" Target="fonts/font10.fntdata"/><Relationship Id="rId35" Type="http://schemas.openxmlformats.org/officeDocument/2006/relationships/font" Target="fonts/font11.fntdata"/><Relationship Id="rId36" Type="http://schemas.openxmlformats.org/officeDocument/2006/relationships/font" Target="fonts/font12.fntdata"/><Relationship Id="rId37" Type="http://schemas.openxmlformats.org/officeDocument/2006/relationships/font" Target="fonts/font13.fntdata"/><Relationship Id="rId38" Type="http://schemas.openxmlformats.org/officeDocument/2006/relationships/font" Target="fonts/font14.fntdata"/><Relationship Id="rId39" Type="http://schemas.openxmlformats.org/officeDocument/2006/relationships/font" Target="fonts/font15.fntdata"/><Relationship Id="rId40" Type="http://schemas.openxmlformats.org/officeDocument/2006/relationships/tableStyles" Target="tableStyle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92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6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1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7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70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70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1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6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1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7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2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72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2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3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3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73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9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69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36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3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7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0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0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7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15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6490692" y="897639"/>
            <a:ext cx="11463169" cy="8229600"/>
          </a:xfrm>
          <a:prstGeom prst="rect"/>
        </p:spPr>
      </p:pic>
      <p:pic>
        <p:nvPicPr>
          <p:cNvPr id="209715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7243723" y="4396073"/>
            <a:ext cx="5135677" cy="5135677"/>
          </a:xfrm>
          <a:prstGeom prst="rect"/>
        </p:spPr>
      </p:pic>
      <p:pic>
        <p:nvPicPr>
          <p:cNvPr id="2097155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4" cstate="print"/>
          <a:srcRect/>
          <a:stretch>
            <a:fillRect/>
          </a:stretch>
        </p:blipFill>
        <p:spPr>
          <a:xfrm rot="1759431">
            <a:off x="-1017270" y="8229600"/>
            <a:ext cx="4091940" cy="4114800"/>
          </a:xfrm>
          <a:prstGeom prst="rect"/>
        </p:spPr>
      </p:pic>
      <p:pic>
        <p:nvPicPr>
          <p:cNvPr id="2097156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4" cstate="print"/>
          <a:srcRect/>
          <a:stretch>
            <a:fillRect/>
          </a:stretch>
        </p:blipFill>
        <p:spPr>
          <a:xfrm>
            <a:off x="15907891" y="-1886227"/>
            <a:ext cx="4091940" cy="4114800"/>
          </a:xfrm>
          <a:prstGeom prst="rect"/>
        </p:spPr>
      </p:pic>
      <p:sp>
        <p:nvSpPr>
          <p:cNvPr id="1048584" name="TextBox 7"/>
          <p:cNvSpPr txBox="1"/>
          <p:nvPr/>
        </p:nvSpPr>
        <p:spPr>
          <a:xfrm>
            <a:off x="1028700" y="5939697"/>
            <a:ext cx="5126682" cy="511810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159"/>
              </a:lnSpc>
              <a:spcBef>
                <a:spcPct val="0"/>
              </a:spcBef>
            </a:pPr>
            <a:r>
              <a:rPr sz="3199" lang="en-US">
                <a:solidFill>
                  <a:srgbClr val="000000"/>
                </a:solidFill>
                <a:latin typeface="Muli Regular Bold Italics"/>
              </a:rPr>
              <a:t>Matematika distrit</a:t>
            </a:r>
          </a:p>
        </p:txBody>
      </p:sp>
      <p:grpSp>
        <p:nvGrpSpPr>
          <p:cNvPr id="25" name="Group 8"/>
          <p:cNvGrpSpPr/>
          <p:nvPr/>
        </p:nvGrpSpPr>
        <p:grpSpPr>
          <a:xfrm>
            <a:off x="702656" y="4221170"/>
            <a:ext cx="9108905" cy="2742707"/>
            <a:chOff x="0" y="123869"/>
            <a:chExt cx="12145207" cy="3656943"/>
          </a:xfrm>
        </p:grpSpPr>
        <p:sp>
          <p:nvSpPr>
            <p:cNvPr id="1048585" name="TextBox 9"/>
            <p:cNvSpPr txBox="1"/>
            <p:nvPr/>
          </p:nvSpPr>
          <p:spPr>
            <a:xfrm>
              <a:off x="0" y="123869"/>
              <a:ext cx="12145207" cy="2421468"/>
            </a:xfrm>
            <a:prstGeom prst="rect"/>
          </p:spPr>
          <p:txBody>
            <a:bodyPr anchor="t" bIns="0" lIns="0" rIns="0" rtlCol="0" tIns="0">
              <a:spAutoFit/>
            </a:bodyPr>
            <a:p>
              <a:pPr>
                <a:lnSpc>
                  <a:spcPts val="14306"/>
                </a:lnSpc>
              </a:pPr>
              <a:r>
                <a:rPr sz="14306" lang="en-US" spc="-286">
                  <a:solidFill>
                    <a:srgbClr val="7ED957"/>
                  </a:solidFill>
                  <a:latin typeface="Telegraf Bold"/>
                </a:rPr>
                <a:t>TREES</a:t>
              </a:r>
            </a:p>
          </p:txBody>
        </p:sp>
        <p:sp>
          <p:nvSpPr>
            <p:cNvPr id="1048586" name="TextBox 10"/>
            <p:cNvSpPr txBox="1"/>
            <p:nvPr/>
          </p:nvSpPr>
          <p:spPr>
            <a:xfrm>
              <a:off x="0" y="3104537"/>
              <a:ext cx="10960945" cy="676275"/>
            </a:xfrm>
            <a:prstGeom prst="rect"/>
          </p:spPr>
          <p:txBody>
            <a:bodyPr anchor="t" bIns="0" lIns="0" rIns="0" rtlCol="0" tIns="0">
              <a:spAutoFit/>
            </a:bodyPr>
            <a:p>
              <a:pPr>
                <a:lnSpc>
                  <a:spcPts val="4079"/>
                </a:lnSpc>
              </a:pPr>
              <a:r>
                <a:rPr sz="3399" lang="en-US">
                  <a:solidFill>
                    <a:srgbClr val="FFFFFF"/>
                  </a:solidFill>
                  <a:latin typeface="Muli Regular"/>
                </a:rPr>
                <a:t> Deskripsi singkat di sini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19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19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pic>
        <p:nvPicPr>
          <p:cNvPr id="2097195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 r="43469"/>
          <a:stretch>
            <a:fillRect/>
          </a:stretch>
        </p:blipFill>
        <p:spPr>
          <a:xfrm>
            <a:off x="1028700" y="1272839"/>
            <a:ext cx="5294209" cy="1149255"/>
          </a:xfrm>
          <a:prstGeom prst="rect"/>
        </p:spPr>
      </p:pic>
      <p:sp>
        <p:nvSpPr>
          <p:cNvPr id="1048607" name="TextBox 6"/>
          <p:cNvSpPr txBox="1"/>
          <p:nvPr/>
        </p:nvSpPr>
        <p:spPr>
          <a:xfrm>
            <a:off x="1490199" y="2453512"/>
            <a:ext cx="15276689" cy="5029200"/>
          </a:xfrm>
          <a:prstGeom prst="rect"/>
        </p:spPr>
        <p:txBody>
          <a:bodyPr anchor="t" bIns="0" lIns="0" rIns="0" rtlCol="0" tIns="0">
            <a:spAutoFit/>
          </a:bodyPr>
          <a:p>
            <a:pPr indent="-280669" lvl="1" marL="561339">
              <a:lnSpc>
                <a:spcPts val="3639"/>
              </a:lnSpc>
              <a:buFont typeface="Arial"/>
              <a:buChar char="•"/>
            </a:pPr>
            <a:r>
              <a:rPr sz="2599" lang="en-US" spc="257">
                <a:solidFill>
                  <a:srgbClr val="000000"/>
                </a:solidFill>
                <a:latin typeface="Roboto"/>
              </a:rPr>
              <a:t>Number of Edge: Edge dapat didefinisikan sebagai koneksi antara dua node. Jika sebuah tree memiliki N simpul maka ia akan memiliki (N-1) tepi. Hanya ada satu jalur dari setiap simpul ke simpul lain di pohon. </a:t>
            </a:r>
          </a:p>
          <a:p>
            <a:pPr indent="-280669" lvl="1" marL="561339">
              <a:lnSpc>
                <a:spcPts val="3639"/>
              </a:lnSpc>
              <a:buFont typeface="Arial"/>
              <a:buChar char="•"/>
            </a:pPr>
            <a:r>
              <a:rPr sz="2599" lang="en-US" spc="257">
                <a:solidFill>
                  <a:srgbClr val="000000"/>
                </a:solidFill>
                <a:latin typeface="Roboto"/>
              </a:rPr>
              <a:t>Depth of a Node: Kedalaman sebuah simpul didefinisikan sebagai panjang jalur dari akar ke simpul tersebut. Setiap tepi menambahkan 1 unit panjang ke jalur. Jadi, ini juga dapat didefinisikan sebagai jumlah sisi dalam jalur dari akar pohon ke simpul. </a:t>
            </a:r>
          </a:p>
          <a:p>
            <a:pPr indent="-280669" lvl="1" marL="561339">
              <a:lnSpc>
                <a:spcPts val="3639"/>
              </a:lnSpc>
              <a:buFont typeface="Arial"/>
              <a:buChar char="•"/>
            </a:pPr>
            <a:r>
              <a:rPr sz="2599" lang="en-US" spc="257">
                <a:solidFill>
                  <a:srgbClr val="000000"/>
                </a:solidFill>
                <a:latin typeface="Roboto"/>
              </a:rPr>
              <a:t>Height of a Node: Ketinggian simpul dapat didefinisikan sebagai panjang jalur terpanjang dari simpul ke simpul daun pohon. </a:t>
            </a:r>
          </a:p>
          <a:p>
            <a:pPr indent="-280669" lvl="1" marL="561339">
              <a:lnSpc>
                <a:spcPts val="3639"/>
              </a:lnSpc>
              <a:buFont typeface="Arial"/>
              <a:buChar char="•"/>
            </a:pPr>
            <a:r>
              <a:rPr sz="2599" lang="en-US" spc="257">
                <a:solidFill>
                  <a:srgbClr val="000000"/>
                </a:solidFill>
                <a:latin typeface="Roboto"/>
              </a:rPr>
              <a:t>Height of the Tree: Tinggi pohon adalah panjang jalur terpanjang dari akar pohon ke simpul daun pohon. </a:t>
            </a:r>
          </a:p>
          <a:p>
            <a:pPr indent="-280669" lvl="1" marL="561339">
              <a:lnSpc>
                <a:spcPts val="3639"/>
              </a:lnSpc>
              <a:buFont typeface="Arial"/>
              <a:buChar char="•"/>
            </a:pPr>
            <a:r>
              <a:rPr sz="2599" lang="en-US" spc="257">
                <a:solidFill>
                  <a:srgbClr val="000000"/>
                </a:solidFill>
                <a:latin typeface="Roboto"/>
              </a:rPr>
              <a:t>Degree of a Node: Jumlah total subtree yang melekat pada node tersebut disebut degree of the node. Derajat simpul daun harus 0. Derajat pohon adalah derajat maksimum simpul di antara semua simpul di pohon.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4759" r="6140" b="8053"/>
          <a:stretch>
            <a:fillRect/>
          </a:stretch>
        </p:blipFill>
        <p:spPr>
          <a:xfrm>
            <a:off x="5257800" y="5404504"/>
            <a:ext cx="10210800" cy="4236776"/>
          </a:xfrm>
          <a:prstGeom prst="rect"/>
        </p:spPr>
      </p:pic>
      <p:pic>
        <p:nvPicPr>
          <p:cNvPr id="209719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-1241570" y="9258300"/>
            <a:ext cx="3903396" cy="2829962"/>
          </a:xfrm>
          <a:prstGeom prst="rect"/>
        </p:spPr>
      </p:pic>
      <p:pic>
        <p:nvPicPr>
          <p:cNvPr id="209719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199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sp>
        <p:nvSpPr>
          <p:cNvPr id="1048608" name="TextBox 5"/>
          <p:cNvSpPr txBox="1"/>
          <p:nvPr/>
        </p:nvSpPr>
        <p:spPr>
          <a:xfrm>
            <a:off x="834293" y="2293620"/>
            <a:ext cx="16691707" cy="29210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Dikutip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dari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 Mind Tools, decision tree 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adalah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diagram yang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bisa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membantu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kita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memilih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salah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satu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dari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beberapa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pilihan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tindakan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.</a:t>
            </a:r>
          </a:p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Umumnya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, decision tree 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dimulai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dengan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satu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 node 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atau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simpul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.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Kemudian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, node 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tersebut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bercabang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untuk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menyatakan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pilihan-pilihan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yang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ada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.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Selanjutnya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,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setiap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cabang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tersebut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akan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memiliki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cabang-cabang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baru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. </a:t>
            </a:r>
            <a:r>
              <a:rPr dirty="0" sz="3299" lang="en-US" spc="326" err="1">
                <a:solidFill>
                  <a:srgbClr val="000000"/>
                </a:solidFill>
                <a:latin typeface="Roboto"/>
              </a:rPr>
              <a:t>Contoh</a:t>
            </a:r>
            <a:r>
              <a:rPr dirty="0" sz="3299" lang="en-US" spc="326">
                <a:solidFill>
                  <a:srgbClr val="000000"/>
                </a:solidFill>
                <a:latin typeface="Roboto"/>
              </a:rPr>
              <a:t> Decision Tree :</a:t>
            </a:r>
          </a:p>
        </p:txBody>
      </p:sp>
      <p:sp>
        <p:nvSpPr>
          <p:cNvPr id="1048609" name="TextBox 7"/>
          <p:cNvSpPr txBox="1"/>
          <p:nvPr/>
        </p:nvSpPr>
        <p:spPr>
          <a:xfrm>
            <a:off x="1028700" y="1418017"/>
            <a:ext cx="4686300" cy="6223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dirty="0" sz="3499" lang="en-US" spc="346">
                <a:solidFill>
                  <a:srgbClr val="000000"/>
                </a:solidFill>
                <a:latin typeface="Montserrat Classic Bold"/>
              </a:rPr>
              <a:t>DECISION TREES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241570" y="9258300"/>
            <a:ext cx="3903396" cy="2829962"/>
          </a:xfrm>
          <a:prstGeom prst="rect"/>
        </p:spPr>
      </p:pic>
      <p:pic>
        <p:nvPicPr>
          <p:cNvPr id="209720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202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sp>
        <p:nvSpPr>
          <p:cNvPr id="1048610" name="TextBox 5"/>
          <p:cNvSpPr txBox="1"/>
          <p:nvPr/>
        </p:nvSpPr>
        <p:spPr>
          <a:xfrm>
            <a:off x="1028700" y="1418017"/>
            <a:ext cx="5524500" cy="6223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dirty="0" sz="3499" lang="en-US" spc="346">
                <a:solidFill>
                  <a:srgbClr val="000000"/>
                </a:solidFill>
                <a:latin typeface="Montserrat Classic Bold"/>
              </a:rPr>
              <a:t>DECISION TREES</a:t>
            </a:r>
          </a:p>
        </p:txBody>
      </p:sp>
      <p:sp>
        <p:nvSpPr>
          <p:cNvPr id="1048611" name="TextBox 6"/>
          <p:cNvSpPr txBox="1"/>
          <p:nvPr/>
        </p:nvSpPr>
        <p:spPr>
          <a:xfrm>
            <a:off x="1028700" y="2163710"/>
            <a:ext cx="16230600" cy="5943600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3925"/>
              </a:lnSpc>
            </a:pPr>
            <a:r>
              <a:rPr sz="2804" lang="en-US" spc="277">
                <a:solidFill>
                  <a:srgbClr val="000000"/>
                </a:solidFill>
                <a:latin typeface="Roboto"/>
              </a:rPr>
              <a:t>Manfaat Decision Tree :</a:t>
            </a:r>
          </a:p>
          <a:p>
            <a:pPr indent="-302696" lvl="1" marL="605392">
              <a:lnSpc>
                <a:spcPts val="3925"/>
              </a:lnSpc>
              <a:buFont typeface="Arial"/>
              <a:buChar char="•"/>
            </a:pPr>
            <a:r>
              <a:rPr sz="2804" lang="en-US" spc="277">
                <a:solidFill>
                  <a:srgbClr val="000000"/>
                </a:solidFill>
                <a:latin typeface="Roboto"/>
              </a:rPr>
              <a:t>Opsi yang akan dipilih dijabarkan secara logis, sehingga memudahkan membuat keputusan yang tepat</a:t>
            </a:r>
          </a:p>
          <a:p>
            <a:pPr indent="-302696" lvl="1" marL="605392">
              <a:lnSpc>
                <a:spcPts val="3925"/>
              </a:lnSpc>
              <a:buFont typeface="Arial"/>
              <a:buChar char="•"/>
            </a:pPr>
            <a:r>
              <a:rPr sz="2804" lang="en-US" spc="277">
                <a:solidFill>
                  <a:srgbClr val="000000"/>
                </a:solidFill>
                <a:latin typeface="Roboto"/>
              </a:rPr>
              <a:t>Setiap opsi dan pilihan bisa dipertimbangkan secara bersamaan, yang memungkinkan setiap orang yang terlibat menganalisis setiap opsi secara komprehensif</a:t>
            </a:r>
          </a:p>
          <a:p>
            <a:pPr indent="-302696" lvl="1" marL="605392">
              <a:lnSpc>
                <a:spcPts val="3925"/>
              </a:lnSpc>
              <a:buFont typeface="Arial"/>
              <a:buChar char="•"/>
            </a:pPr>
            <a:r>
              <a:rPr sz="2804" lang="en-US" spc="277">
                <a:solidFill>
                  <a:srgbClr val="000000"/>
                </a:solidFill>
                <a:latin typeface="Roboto"/>
              </a:rPr>
              <a:t>Risiko dari setiap opsi bisa dianalisis dan dipertimbangkan karena menggunakan faktor kemungkinan</a:t>
            </a:r>
          </a:p>
          <a:p>
            <a:pPr indent="-302696" lvl="1" marL="605392">
              <a:lnSpc>
                <a:spcPts val="3925"/>
              </a:lnSpc>
              <a:buFont typeface="Arial"/>
              <a:buChar char="•"/>
            </a:pPr>
            <a:r>
              <a:rPr sz="2804" lang="en-US" spc="277">
                <a:solidFill>
                  <a:srgbClr val="000000"/>
                </a:solidFill>
                <a:latin typeface="Roboto"/>
              </a:rPr>
              <a:t>Sangat spesifik karena mempertimbangkan potensi keuntungan dan kerugian dari setiap opsi yang ada</a:t>
            </a:r>
          </a:p>
          <a:p>
            <a:pPr indent="-302696" lvl="1" marL="605392">
              <a:lnSpc>
                <a:spcPts val="3925"/>
              </a:lnSpc>
              <a:buFont typeface="Arial"/>
              <a:buChar char="•"/>
            </a:pPr>
            <a:r>
              <a:rPr sz="2804" lang="en-US" spc="277">
                <a:solidFill>
                  <a:srgbClr val="000000"/>
                </a:solidFill>
                <a:latin typeface="Roboto"/>
              </a:rPr>
              <a:t>Hasil dari setiap opsi bisa digambarkan dan dijabarkan, yang membuatnya mudah dipahami</a:t>
            </a:r>
          </a:p>
          <a:p>
            <a:pPr indent="-302696" lvl="1" marL="605392">
              <a:lnSpc>
                <a:spcPts val="3925"/>
              </a:lnSpc>
              <a:buFont typeface="Arial"/>
              <a:buChar char="•"/>
            </a:pPr>
            <a:r>
              <a:rPr sz="2804" lang="en-US" spc="277">
                <a:solidFill>
                  <a:srgbClr val="000000"/>
                </a:solidFill>
                <a:latin typeface="Roboto"/>
              </a:rPr>
              <a:t>Setiap opsi dipaparkan secara transparan, yang membuat setiap orang yang terlibat tahu pertimbangan apa saja yang diambil dari keputusan yang dipilih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241570" y="9258300"/>
            <a:ext cx="3903396" cy="2829962"/>
          </a:xfrm>
          <a:prstGeom prst="rect"/>
        </p:spPr>
      </p:pic>
      <p:pic>
        <p:nvPicPr>
          <p:cNvPr id="209720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20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pic>
        <p:nvPicPr>
          <p:cNvPr id="2097206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1028700" y="2247900"/>
            <a:ext cx="11849100" cy="7210844"/>
          </a:xfrm>
          <a:prstGeom prst="rect"/>
        </p:spPr>
      </p:pic>
      <p:sp>
        <p:nvSpPr>
          <p:cNvPr id="1048612" name="TextBox 6"/>
          <p:cNvSpPr txBox="1"/>
          <p:nvPr/>
        </p:nvSpPr>
        <p:spPr>
          <a:xfrm>
            <a:off x="1028700" y="1418017"/>
            <a:ext cx="4991100" cy="6223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dirty="0" sz="3499" lang="en-US" spc="346">
                <a:solidFill>
                  <a:srgbClr val="000000"/>
                </a:solidFill>
                <a:latin typeface="Montserrat Classic Bold"/>
              </a:rPr>
              <a:t>DECISION TREES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20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209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696009" y="-1077439"/>
            <a:ext cx="3903396" cy="2829962"/>
          </a:xfrm>
          <a:prstGeom prst="rect"/>
        </p:spPr>
      </p:pic>
      <p:pic>
        <p:nvPicPr>
          <p:cNvPr id="2097210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13218255" y="2931537"/>
            <a:ext cx="853319" cy="853319"/>
          </a:xfrm>
          <a:prstGeom prst="rect"/>
        </p:spPr>
      </p:pic>
      <p:pic>
        <p:nvPicPr>
          <p:cNvPr id="2097211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>
          <a:xfrm>
            <a:off x="15845910" y="4455182"/>
            <a:ext cx="1130562" cy="1376636"/>
          </a:xfrm>
          <a:prstGeom prst="rect"/>
        </p:spPr>
      </p:pic>
      <p:pic>
        <p:nvPicPr>
          <p:cNvPr id="2097212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>
          <a:xfrm>
            <a:off x="11061763" y="8343251"/>
            <a:ext cx="1448220" cy="1446409"/>
          </a:xfrm>
          <a:prstGeom prst="rect"/>
        </p:spPr>
      </p:pic>
      <p:sp>
        <p:nvSpPr>
          <p:cNvPr id="1048613" name="TextBox 8"/>
          <p:cNvSpPr txBox="1"/>
          <p:nvPr/>
        </p:nvSpPr>
        <p:spPr>
          <a:xfrm>
            <a:off x="1028700" y="2334636"/>
            <a:ext cx="6591300" cy="6223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dirty="0" sz="3499" lang="en-US" spc="346">
                <a:solidFill>
                  <a:srgbClr val="000000"/>
                </a:solidFill>
                <a:latin typeface="Montserrat Classic Bold"/>
              </a:rPr>
              <a:t>BINARY SEARCH TREES</a:t>
            </a:r>
          </a:p>
        </p:txBody>
      </p:sp>
      <p:sp>
        <p:nvSpPr>
          <p:cNvPr id="1048614" name="TextBox 9"/>
          <p:cNvSpPr txBox="1"/>
          <p:nvPr/>
        </p:nvSpPr>
        <p:spPr>
          <a:xfrm>
            <a:off x="1028700" y="3503037"/>
            <a:ext cx="15382491" cy="3657600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759"/>
              </a:lnSpc>
            </a:pPr>
            <a:r>
              <a:rPr sz="3399" lang="en-US" spc="336">
                <a:solidFill>
                  <a:srgbClr val="000000"/>
                </a:solidFill>
                <a:latin typeface="Roboto"/>
              </a:rPr>
              <a:t>Operations:</a:t>
            </a:r>
          </a:p>
          <a:p>
            <a:pPr>
              <a:lnSpc>
                <a:spcPts val="4759"/>
              </a:lnSpc>
            </a:pPr>
            <a:endParaRPr sz="3399" lang="en-US" spc="336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4759"/>
              </a:lnSpc>
            </a:pPr>
            <a:r>
              <a:rPr sz="3399" lang="en-US" spc="336">
                <a:solidFill>
                  <a:srgbClr val="000000"/>
                </a:solidFill>
                <a:latin typeface="Roboto"/>
              </a:rPr>
              <a:t>Insertion : menambahkan element/nilai baru pada trees</a:t>
            </a:r>
          </a:p>
          <a:p>
            <a:pPr>
              <a:lnSpc>
                <a:spcPts val="4759"/>
              </a:lnSpc>
            </a:pPr>
            <a:r>
              <a:rPr sz="3399" lang="en-US" spc="336">
                <a:solidFill>
                  <a:srgbClr val="000000"/>
                </a:solidFill>
                <a:latin typeface="Roboto"/>
              </a:rPr>
              <a:t>Deletion : menghapus element/nilai yang ada pada trees</a:t>
            </a:r>
          </a:p>
          <a:p>
            <a:pPr>
              <a:lnSpc>
                <a:spcPts val="4759"/>
              </a:lnSpc>
            </a:pPr>
            <a:r>
              <a:rPr sz="3399" lang="en-US" spc="336">
                <a:solidFill>
                  <a:srgbClr val="000000"/>
                </a:solidFill>
                <a:latin typeface="Roboto"/>
              </a:rPr>
              <a:t>Searching : mencari element/nilai yang ada pada trees</a:t>
            </a:r>
          </a:p>
          <a:p>
            <a:pPr>
              <a:lnSpc>
                <a:spcPts val="4759"/>
              </a:lnSpc>
            </a:pPr>
            <a:r>
              <a:rPr sz="3399" lang="en-US" spc="336">
                <a:solidFill>
                  <a:srgbClr val="000000"/>
                </a:solidFill>
                <a:latin typeface="Roboto"/>
              </a:rPr>
              <a:t>Traversals : sebuah metode untuk mengunjungi nodes pada trees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21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21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696009" y="-1077439"/>
            <a:ext cx="3903396" cy="2829962"/>
          </a:xfrm>
          <a:prstGeom prst="rect"/>
        </p:spPr>
      </p:pic>
      <p:pic>
        <p:nvPicPr>
          <p:cNvPr id="2097216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1028700" y="2209496"/>
            <a:ext cx="12343668" cy="1781133"/>
          </a:xfrm>
          <a:prstGeom prst="rect"/>
        </p:spPr>
      </p:pic>
      <p:pic>
        <p:nvPicPr>
          <p:cNvPr id="2097217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>
          <a:xfrm>
            <a:off x="5757667" y="3990629"/>
            <a:ext cx="5433138" cy="4774286"/>
          </a:xfrm>
          <a:prstGeom prst="rect"/>
        </p:spPr>
      </p:pic>
      <p:pic>
        <p:nvPicPr>
          <p:cNvPr id="2097218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>
          <a:xfrm>
            <a:off x="7301604" y="8991493"/>
            <a:ext cx="2345264" cy="533613"/>
          </a:xfrm>
          <a:prstGeom prst="rect"/>
        </p:spPr>
      </p:pic>
      <p:sp>
        <p:nvSpPr>
          <p:cNvPr id="1048615" name="TextBox 8"/>
          <p:cNvSpPr txBox="1"/>
          <p:nvPr/>
        </p:nvSpPr>
        <p:spPr>
          <a:xfrm>
            <a:off x="1028700" y="1420736"/>
            <a:ext cx="6591300" cy="6223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dirty="0" sz="3499" lang="en-US" spc="346">
                <a:solidFill>
                  <a:srgbClr val="000000"/>
                </a:solidFill>
                <a:latin typeface="Montserrat Classic Bold"/>
              </a:rPr>
              <a:t>BINARY SEARCH TREES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22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221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pic>
        <p:nvPicPr>
          <p:cNvPr id="2097222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 b="8723"/>
          <a:stretch>
            <a:fillRect/>
          </a:stretch>
        </p:blipFill>
        <p:spPr>
          <a:xfrm>
            <a:off x="2387735" y="1740748"/>
            <a:ext cx="13788722" cy="7806145"/>
          </a:xfrm>
          <a:prstGeom prst="rect"/>
        </p:spPr>
      </p:pic>
      <p:sp>
        <p:nvSpPr>
          <p:cNvPr id="1048616" name="TextBox 6"/>
          <p:cNvSpPr txBox="1"/>
          <p:nvPr/>
        </p:nvSpPr>
        <p:spPr>
          <a:xfrm>
            <a:off x="5355205" y="962025"/>
            <a:ext cx="7853784" cy="59690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sz="3499" lang="en-US" spc="346">
                <a:solidFill>
                  <a:srgbClr val="000000"/>
                </a:solidFill>
                <a:latin typeface="Montserrat Classic Bold"/>
              </a:rPr>
              <a:t>GAME TREES (TIC-TAC-TOE)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8"/>
          <p:cNvSpPr txBox="1"/>
          <p:nvPr/>
        </p:nvSpPr>
        <p:spPr>
          <a:xfrm flipH="1">
            <a:off x="1257301" y="1720454"/>
            <a:ext cx="8448476" cy="83099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4800" lang="en-US">
                <a:latin typeface="Bahnschrift SemiBold" panose="020B0502040204020203" pitchFamily="34" charset="0"/>
              </a:rPr>
              <a:t>Binary Search Trees</a:t>
            </a:r>
            <a:endParaRPr dirty="0" sz="4800" lang="id-ID"/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1257301" y="2738438"/>
            <a:ext cx="8181668" cy="6527007"/>
          </a:xfrm>
        </p:spPr>
        <p:txBody>
          <a:bodyPr>
            <a:normAutofit/>
          </a:bodyPr>
          <a:p>
            <a:r>
              <a:rPr b="1" dirty="0" sz="3000" lang="en-US"/>
              <a:t>Pre-Order Traversal</a:t>
            </a:r>
          </a:p>
          <a:p>
            <a:pPr lvl="1"/>
            <a:r>
              <a:rPr dirty="0" sz="2700" lang="it-IT">
                <a:solidFill>
                  <a:srgbClr val="C00000"/>
                </a:solidFill>
              </a:rPr>
              <a:t>Menampilkan atau memproses node
</a:t>
            </a:r>
            <a:r>
              <a:rPr dirty="0" sz="2700" lang="it-IT"/>
              <a:t>Lakukan traversal pre-order dari subpohon kiri
Lakukan traversal pre-order dari subpohon kanan</a:t>
            </a:r>
            <a:r>
              <a:rPr dirty="0" sz="2700" lang="it-IT">
                <a:solidFill>
                  <a:srgbClr val="C00000"/>
                </a:solidFill>
              </a:rPr>
              <a:t>
</a:t>
            </a:r>
            <a:endParaRPr dirty="0" sz="2700" lang="en-US"/>
          </a:p>
          <a:p>
            <a:r>
              <a:rPr dirty="0" sz="3300" lang="en-US"/>
              <a:t>Example output:</a:t>
            </a:r>
          </a:p>
          <a:p>
            <a:pPr indent="0" marL="0">
              <a:buNone/>
            </a:pPr>
            <a:endParaRPr dirty="0" sz="3300" lang="en-US"/>
          </a:p>
        </p:txBody>
      </p:sp>
      <p:sp>
        <p:nvSpPr>
          <p:cNvPr id="1048624" name="Oval 5"/>
          <p:cNvSpPr/>
          <p:nvPr/>
        </p:nvSpPr>
        <p:spPr>
          <a:xfrm>
            <a:off x="13352341" y="3359459"/>
            <a:ext cx="828137" cy="828137"/>
          </a:xfrm>
          <a:prstGeom prst="ellipse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rtlCol="0"/>
          <a:p>
            <a:pPr algn="ctr"/>
            <a:r>
              <a:rPr b="1" dirty="0" sz="2700" lang="en-US"/>
              <a:t>6</a:t>
            </a:r>
            <a:endParaRPr b="1" dirty="0" sz="2700" lang="id-ID"/>
          </a:p>
        </p:txBody>
      </p:sp>
      <p:sp>
        <p:nvSpPr>
          <p:cNvPr id="1048625" name="Oval 6"/>
          <p:cNvSpPr/>
          <p:nvPr/>
        </p:nvSpPr>
        <p:spPr>
          <a:xfrm>
            <a:off x="12277609" y="5079035"/>
            <a:ext cx="828137" cy="828137"/>
          </a:xfrm>
          <a:prstGeom prst="ellipse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rtlCol="0"/>
          <a:p>
            <a:pPr algn="ctr"/>
            <a:r>
              <a:rPr b="1" dirty="0" sz="2700" lang="en-US"/>
              <a:t>4</a:t>
            </a:r>
            <a:endParaRPr b="1" dirty="0" sz="2700" lang="id-ID"/>
          </a:p>
        </p:txBody>
      </p:sp>
      <p:sp>
        <p:nvSpPr>
          <p:cNvPr id="1048626" name="Oval 7"/>
          <p:cNvSpPr/>
          <p:nvPr/>
        </p:nvSpPr>
        <p:spPr>
          <a:xfrm>
            <a:off x="14400985" y="5079035"/>
            <a:ext cx="828137" cy="828137"/>
          </a:xfrm>
          <a:prstGeom prst="ellipse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rtlCol="0"/>
          <a:p>
            <a:pPr algn="ctr"/>
            <a:r>
              <a:rPr b="1" dirty="0" sz="2700" lang="en-US"/>
              <a:t>7</a:t>
            </a:r>
            <a:endParaRPr b="1" dirty="0" sz="2700" lang="id-ID"/>
          </a:p>
        </p:txBody>
      </p:sp>
      <p:sp>
        <p:nvSpPr>
          <p:cNvPr id="1048627" name="Oval 12"/>
          <p:cNvSpPr/>
          <p:nvPr/>
        </p:nvSpPr>
        <p:spPr>
          <a:xfrm>
            <a:off x="11187751" y="7039216"/>
            <a:ext cx="828137" cy="828137"/>
          </a:xfrm>
          <a:prstGeom prst="ellipse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rtlCol="0"/>
          <a:p>
            <a:pPr algn="ctr"/>
            <a:r>
              <a:rPr b="1" dirty="0" sz="2700" lang="en-US"/>
              <a:t>3</a:t>
            </a:r>
            <a:endParaRPr b="1" dirty="0" sz="2700" lang="id-ID"/>
          </a:p>
        </p:txBody>
      </p:sp>
      <p:sp>
        <p:nvSpPr>
          <p:cNvPr id="1048628" name="Oval 14"/>
          <p:cNvSpPr/>
          <p:nvPr/>
        </p:nvSpPr>
        <p:spPr>
          <a:xfrm>
            <a:off x="13352341" y="7058869"/>
            <a:ext cx="828137" cy="828137"/>
          </a:xfrm>
          <a:prstGeom prst="ellipse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rtlCol="0"/>
          <a:p>
            <a:pPr algn="ctr"/>
            <a:r>
              <a:rPr b="1" dirty="0" sz="2700" lang="en-US"/>
              <a:t>5</a:t>
            </a:r>
            <a:endParaRPr b="1" dirty="0" sz="2700" lang="id-ID"/>
          </a:p>
        </p:txBody>
      </p:sp>
      <p:sp>
        <p:nvSpPr>
          <p:cNvPr id="1048629" name="Oval 15"/>
          <p:cNvSpPr/>
          <p:nvPr/>
        </p:nvSpPr>
        <p:spPr>
          <a:xfrm>
            <a:off x="15516931" y="7024894"/>
            <a:ext cx="828137" cy="828137"/>
          </a:xfrm>
          <a:prstGeom prst="ellipse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rtlCol="0"/>
          <a:p>
            <a:pPr algn="ctr"/>
            <a:r>
              <a:rPr b="1" dirty="0" sz="2700" lang="en-US"/>
              <a:t>8</a:t>
            </a:r>
            <a:endParaRPr b="1" dirty="0" sz="2700" lang="id-ID"/>
          </a:p>
        </p:txBody>
      </p:sp>
      <p:cxnSp>
        <p:nvCxnSpPr>
          <p:cNvPr id="3145728" name="Straight Arrow Connector 16"/>
          <p:cNvCxnSpPr>
            <a:cxnSpLocks/>
            <a:stCxn id="1048624" idx="4"/>
            <a:endCxn id="1048625" idx="0"/>
          </p:cNvCxnSpPr>
          <p:nvPr/>
        </p:nvCxnSpPr>
        <p:spPr>
          <a:xfrm flipH="1">
            <a:off x="12691677" y="4187596"/>
            <a:ext cx="1074732" cy="891440"/>
          </a:xfrm>
          <a:prstGeom prst="straightConnector1"/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Arrow Connector 17"/>
          <p:cNvCxnSpPr>
            <a:cxnSpLocks/>
            <a:stCxn id="1048624" idx="4"/>
            <a:endCxn id="1048626" idx="0"/>
          </p:cNvCxnSpPr>
          <p:nvPr/>
        </p:nvCxnSpPr>
        <p:spPr>
          <a:xfrm>
            <a:off x="13766409" y="4187596"/>
            <a:ext cx="1048644" cy="891440"/>
          </a:xfrm>
          <a:prstGeom prst="straightConnector1"/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30" name="Straight Arrow Connector 18"/>
          <p:cNvCxnSpPr>
            <a:cxnSpLocks/>
            <a:stCxn id="1048625" idx="4"/>
            <a:endCxn id="1048627" idx="0"/>
          </p:cNvCxnSpPr>
          <p:nvPr/>
        </p:nvCxnSpPr>
        <p:spPr>
          <a:xfrm flipH="1">
            <a:off x="11601819" y="5907171"/>
            <a:ext cx="1089858" cy="1132044"/>
          </a:xfrm>
          <a:prstGeom prst="straightConnector1"/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Arrow Connector 19"/>
          <p:cNvCxnSpPr>
            <a:cxnSpLocks/>
            <a:stCxn id="1048625" idx="4"/>
            <a:endCxn id="1048628" idx="0"/>
          </p:cNvCxnSpPr>
          <p:nvPr/>
        </p:nvCxnSpPr>
        <p:spPr>
          <a:xfrm>
            <a:off x="12691677" y="5907171"/>
            <a:ext cx="1074732" cy="1151697"/>
          </a:xfrm>
          <a:prstGeom prst="straightConnector1"/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32" name="Straight Arrow Connector 20"/>
          <p:cNvCxnSpPr>
            <a:cxnSpLocks/>
            <a:stCxn id="1048626" idx="4"/>
            <a:endCxn id="1048629" idx="0"/>
          </p:cNvCxnSpPr>
          <p:nvPr/>
        </p:nvCxnSpPr>
        <p:spPr>
          <a:xfrm>
            <a:off x="14815053" y="5907171"/>
            <a:ext cx="1115946" cy="1117722"/>
          </a:xfrm>
          <a:prstGeom prst="straightConnector1"/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0" name="Oval 21"/>
          <p:cNvSpPr/>
          <p:nvPr/>
        </p:nvSpPr>
        <p:spPr>
          <a:xfrm>
            <a:off x="1942933" y="5907172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6</a:t>
            </a:r>
            <a:endParaRPr b="1" dirty="0" sz="2700" lang="id-ID"/>
          </a:p>
        </p:txBody>
      </p:sp>
      <p:sp>
        <p:nvSpPr>
          <p:cNvPr id="1048631" name="Oval 22"/>
          <p:cNvSpPr/>
          <p:nvPr/>
        </p:nvSpPr>
        <p:spPr>
          <a:xfrm>
            <a:off x="3209063" y="5907170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4</a:t>
            </a:r>
            <a:endParaRPr b="1" dirty="0" sz="2700" lang="id-ID"/>
          </a:p>
        </p:txBody>
      </p:sp>
      <p:sp>
        <p:nvSpPr>
          <p:cNvPr id="1048632" name="Oval 23"/>
          <p:cNvSpPr/>
          <p:nvPr/>
        </p:nvSpPr>
        <p:spPr>
          <a:xfrm>
            <a:off x="4475194" y="5907169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3</a:t>
            </a:r>
            <a:endParaRPr b="1" dirty="0" sz="2700" lang="id-ID"/>
          </a:p>
        </p:txBody>
      </p:sp>
      <p:sp>
        <p:nvSpPr>
          <p:cNvPr id="1048633" name="Oval 24"/>
          <p:cNvSpPr/>
          <p:nvPr/>
        </p:nvSpPr>
        <p:spPr>
          <a:xfrm>
            <a:off x="5687480" y="5898881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5</a:t>
            </a:r>
            <a:endParaRPr b="1" dirty="0" sz="2700" lang="id-ID"/>
          </a:p>
        </p:txBody>
      </p:sp>
      <p:sp>
        <p:nvSpPr>
          <p:cNvPr id="1048634" name="Oval 25"/>
          <p:cNvSpPr/>
          <p:nvPr/>
        </p:nvSpPr>
        <p:spPr>
          <a:xfrm>
            <a:off x="6953611" y="5898407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7</a:t>
            </a:r>
            <a:endParaRPr b="1" dirty="0" sz="2700" lang="id-ID"/>
          </a:p>
        </p:txBody>
      </p:sp>
      <p:sp>
        <p:nvSpPr>
          <p:cNvPr id="1048635" name="Oval 26"/>
          <p:cNvSpPr/>
          <p:nvPr/>
        </p:nvSpPr>
        <p:spPr>
          <a:xfrm>
            <a:off x="8165897" y="5898406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8</a:t>
            </a:r>
            <a:endParaRPr b="1" dirty="0" sz="2700" lang="id-ID"/>
          </a:p>
        </p:txBody>
      </p:sp>
      <p:sp>
        <p:nvSpPr>
          <p:cNvPr id="1048636" name="Arrow: Right 27"/>
          <p:cNvSpPr/>
          <p:nvPr/>
        </p:nvSpPr>
        <p:spPr>
          <a:xfrm>
            <a:off x="10479827" y="2033036"/>
            <a:ext cx="707924" cy="613581"/>
          </a:xfrm>
          <a:prstGeom prst="rightArrow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sz="2700" lang="id-ID"/>
          </a:p>
        </p:txBody>
      </p:sp>
      <p:sp>
        <p:nvSpPr>
          <p:cNvPr id="1048637" name="Oval 28"/>
          <p:cNvSpPr/>
          <p:nvPr/>
        </p:nvSpPr>
        <p:spPr>
          <a:xfrm>
            <a:off x="13352341" y="3364169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6</a:t>
            </a:r>
            <a:endParaRPr b="1" dirty="0" sz="2700" lang="id-ID"/>
          </a:p>
        </p:txBody>
      </p:sp>
      <p:sp>
        <p:nvSpPr>
          <p:cNvPr id="1048638" name="Oval 29"/>
          <p:cNvSpPr/>
          <p:nvPr/>
        </p:nvSpPr>
        <p:spPr>
          <a:xfrm>
            <a:off x="12288077" y="5070269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4</a:t>
            </a:r>
            <a:endParaRPr b="1" dirty="0" sz="2700" lang="id-ID"/>
          </a:p>
        </p:txBody>
      </p:sp>
      <p:sp>
        <p:nvSpPr>
          <p:cNvPr id="1048639" name="Oval 30"/>
          <p:cNvSpPr/>
          <p:nvPr/>
        </p:nvSpPr>
        <p:spPr>
          <a:xfrm>
            <a:off x="11194618" y="7037998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3</a:t>
            </a:r>
            <a:endParaRPr b="1" dirty="0" sz="2700" lang="id-ID"/>
          </a:p>
        </p:txBody>
      </p:sp>
      <p:sp>
        <p:nvSpPr>
          <p:cNvPr id="1048640" name="Oval 31"/>
          <p:cNvSpPr/>
          <p:nvPr/>
        </p:nvSpPr>
        <p:spPr>
          <a:xfrm>
            <a:off x="13349587" y="7064111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5</a:t>
            </a:r>
            <a:endParaRPr b="1" dirty="0" sz="2700" lang="id-ID"/>
          </a:p>
        </p:txBody>
      </p:sp>
      <p:sp>
        <p:nvSpPr>
          <p:cNvPr id="1048641" name="Oval 32"/>
          <p:cNvSpPr/>
          <p:nvPr/>
        </p:nvSpPr>
        <p:spPr>
          <a:xfrm>
            <a:off x="14411453" y="5070268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7</a:t>
            </a:r>
            <a:endParaRPr b="1" dirty="0" sz="2700" lang="id-ID"/>
          </a:p>
        </p:txBody>
      </p:sp>
      <p:sp>
        <p:nvSpPr>
          <p:cNvPr id="1048642" name="Oval 33"/>
          <p:cNvSpPr/>
          <p:nvPr/>
        </p:nvSpPr>
        <p:spPr>
          <a:xfrm>
            <a:off x="15505759" y="7014911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8</a:t>
            </a:r>
            <a:endParaRPr b="1" dirty="0" sz="2700" lang="id-ID"/>
          </a:p>
        </p:txBody>
      </p:sp>
      <p:pic>
        <p:nvPicPr>
          <p:cNvPr id="209722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22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22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0" id="5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11172 0.14005 " pathEditMode="relative" rAng="0" ptsTypes="AA">
                                      <p:cBhvr>
                                        <p:cTn dur="2000" fill="hold" id="6"/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8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8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4"/>
                                        <p:tgtEl>
                                          <p:spTgt spid="104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1" id="17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72 0.14005 L 0.04427 0.30741 " pathEditMode="relative" rAng="0" ptsTypes="AA">
                                      <p:cBhvr>
                                        <p:cTn dur="2000" fill="hold" id="18"/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0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1048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24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104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2" id="29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30741 L -0.01667 0.49815 " pathEditMode="relative" rAng="0" ptsTypes="AA">
                                      <p:cBhvr>
                                        <p:cTn dur="2000" fill="hold" id="30"/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4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5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6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8"/>
                                        <p:tgtEl>
                                          <p:spTgt spid="104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3" id="41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49815 L 0.04427 0.30741 " pathEditMode="relative" rAng="0" ptsTypes="AA">
                                      <p:cBhvr>
                                        <p:cTn dur="2000" fill="hold" id="42"/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2000"/>
                            </p:stCondLst>
                            <p:childTnLst>
                              <p:par>
                                <p:cTn accel="50000" decel="50000" fill="hold" grpId="4" id="44" nodeType="after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3074 L 0.11341 0.50093 " pathEditMode="relative" rAng="0" ptsTypes="AA">
                                      <p:cBhvr>
                                        <p:cTn dur="2000" fill="hold" id="45"/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4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9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3"/>
                                        <p:tgtEl>
                                          <p:spTgt spid="104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4">
                      <p:stCondLst>
                        <p:cond delay="indefinite"/>
                      </p:stCondLst>
                      <p:childTnLst>
                        <p:par>
                          <p:cTn fill="hold" id="55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5" id="56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341 0.50093 L 0.04427 0.30741 " pathEditMode="relative" rAng="0" ptsTypes="AA">
                                      <p:cBhvr>
                                        <p:cTn dur="2000" fill="hold" id="57"/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8">
                            <p:stCondLst>
                              <p:cond delay="2000"/>
                            </p:stCondLst>
                            <p:childTnLst>
                              <p:par>
                                <p:cTn accel="50000" decel="50000" fill="hold" grpId="6" id="59" nodeType="after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30741 L 0.11172 0.14005 " pathEditMode="relative" rAng="0" ptsTypes="AA">
                                      <p:cBhvr>
                                        <p:cTn dur="2000" fill="hold" id="60"/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000"/>
                            </p:stCondLst>
                            <p:childTnLst>
                              <p:par>
                                <p:cTn accel="50000" decel="50000" fill="hold" grpId="7" id="62" nodeType="after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72 0.14005 L 0.17252 0.31042 " pathEditMode="relative" rAng="0" ptsTypes="AA">
                                      <p:cBhvr>
                                        <p:cTn dur="2000" fill="hold" id="63"/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4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6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7"/>
                                        <p:tgtEl>
                                          <p:spTgt spid="104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6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1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2">
                      <p:stCondLst>
                        <p:cond delay="indefinite"/>
                      </p:stCondLst>
                      <p:childTnLst>
                        <p:par>
                          <p:cTn fill="hold" id="73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8" id="74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53 0.31042 L 0.23216 0.49815 " pathEditMode="relative" rAng="0" ptsTypes="AA">
                                      <p:cBhvr>
                                        <p:cTn dur="2000" fill="hold" id="75"/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7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9"/>
                                        <p:tgtEl>
                                          <p:spTgt spid="104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8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3"/>
                                        <p:tgtEl>
                                          <p:spTgt spid="104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0" grpId="0" animBg="1"/>
      <p:bldP spid="1048631" grpId="0" animBg="1"/>
      <p:bldP spid="1048632" grpId="0" animBg="1"/>
      <p:bldP spid="1048633" grpId="0" animBg="1"/>
      <p:bldP spid="1048634" grpId="0" animBg="1"/>
      <p:bldP spid="1048635" grpId="0" animBg="1"/>
      <p:bldP spid="1048636" grpId="0" animBg="1"/>
      <p:bldP spid="1048636" grpId="1" animBg="1"/>
      <p:bldP spid="1048636" grpId="2" animBg="1"/>
      <p:bldP spid="1048636" grpId="3" animBg="1"/>
      <p:bldP spid="1048636" grpId="4" animBg="1"/>
      <p:bldP spid="1048636" grpId="5" animBg="1"/>
      <p:bldP spid="1048636" grpId="6" animBg="1"/>
      <p:bldP spid="1048636" grpId="7" animBg="1"/>
      <p:bldP spid="1048636" grpId="8" animBg="1"/>
      <p:bldP spid="1048637" grpId="0" animBg="1"/>
      <p:bldP spid="1048638" grpId="0" animBg="1"/>
      <p:bldP spid="1048639" grpId="0" animBg="1"/>
      <p:bldP spid="1048640" grpId="0" animBg="1"/>
      <p:bldP spid="1048641" grpId="0" animBg="1"/>
      <p:bldP spid="10486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extBox 8"/>
          <p:cNvSpPr txBox="1"/>
          <p:nvPr/>
        </p:nvSpPr>
        <p:spPr>
          <a:xfrm flipH="1">
            <a:off x="974451" y="1815620"/>
            <a:ext cx="8448476" cy="83099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4800" lang="en-US">
                <a:latin typeface="Bahnschrift SemiBold" panose="020B0502040204020203" pitchFamily="34" charset="0"/>
              </a:rPr>
              <a:t>Binary Search Trees</a:t>
            </a:r>
            <a:endParaRPr dirty="0" sz="4800" lang="id-ID"/>
          </a:p>
        </p:txBody>
      </p:sp>
      <p:sp>
        <p:nvSpPr>
          <p:cNvPr id="1048644" name="Content Placeholder 2"/>
          <p:cNvSpPr>
            <a:spLocks noGrp="1"/>
          </p:cNvSpPr>
          <p:nvPr>
            <p:ph idx="1"/>
          </p:nvPr>
        </p:nvSpPr>
        <p:spPr>
          <a:xfrm>
            <a:off x="1257301" y="2738438"/>
            <a:ext cx="8181668" cy="6527007"/>
          </a:xfrm>
        </p:spPr>
        <p:txBody>
          <a:bodyPr>
            <a:normAutofit/>
          </a:bodyPr>
          <a:p>
            <a:r>
              <a:rPr b="1" dirty="0" sz="3000" lang="en-US"/>
              <a:t>In-Order Traversal</a:t>
            </a:r>
          </a:p>
          <a:p>
            <a:pPr lvl="1"/>
            <a:r>
              <a:rPr dirty="0" sz="2700" lang="en-US" err="1"/>
              <a:t>Lakukan</a:t>
            </a:r>
            <a:r>
              <a:rPr dirty="0" sz="2700" lang="en-US"/>
              <a:t> traversal </a:t>
            </a:r>
            <a:r>
              <a:rPr dirty="0" sz="2700" lang="en-US" err="1"/>
              <a:t>berurutan</a:t>
            </a:r>
            <a:r>
              <a:rPr dirty="0" sz="2700" lang="en-US"/>
              <a:t> </a:t>
            </a:r>
            <a:r>
              <a:rPr dirty="0" sz="2700" lang="en-US" err="1"/>
              <a:t>dari</a:t>
            </a:r>
            <a:r>
              <a:rPr dirty="0" sz="2700" lang="en-US"/>
              <a:t> </a:t>
            </a:r>
            <a:r>
              <a:rPr dirty="0" sz="2700" lang="en-US" err="1"/>
              <a:t>subpohon</a:t>
            </a:r>
            <a:r>
              <a:rPr dirty="0" sz="2700" lang="en-US"/>
              <a:t> </a:t>
            </a:r>
            <a:r>
              <a:rPr dirty="0" sz="2700" lang="en-US" err="1"/>
              <a:t>kiri</a:t>
            </a:r>
            <a:r>
              <a:rPr dirty="0" sz="2700" lang="en-US"/>
              <a:t>
</a:t>
            </a:r>
            <a:r>
              <a:rPr dirty="0" sz="2700" lang="en-US" err="1">
                <a:solidFill>
                  <a:srgbClr val="FF0000"/>
                </a:solidFill>
              </a:rPr>
              <a:t>Menampilkan</a:t>
            </a:r>
            <a:r>
              <a:rPr dirty="0" sz="2700" lang="en-US">
                <a:solidFill>
                  <a:srgbClr val="FF0000"/>
                </a:solidFill>
              </a:rPr>
              <a:t> </a:t>
            </a:r>
            <a:r>
              <a:rPr dirty="0" sz="2700" lang="en-US" err="1">
                <a:solidFill>
                  <a:srgbClr val="FF0000"/>
                </a:solidFill>
              </a:rPr>
              <a:t>atau</a:t>
            </a:r>
            <a:r>
              <a:rPr dirty="0" sz="2700" lang="en-US">
                <a:solidFill>
                  <a:srgbClr val="FF0000"/>
                </a:solidFill>
              </a:rPr>
              <a:t> </a:t>
            </a:r>
            <a:r>
              <a:rPr dirty="0" sz="2700" lang="en-US" err="1">
                <a:solidFill>
                  <a:srgbClr val="FF0000"/>
                </a:solidFill>
              </a:rPr>
              <a:t>memproses</a:t>
            </a:r>
            <a:r>
              <a:rPr dirty="0" sz="2700" lang="en-US">
                <a:solidFill>
                  <a:srgbClr val="FF0000"/>
                </a:solidFill>
              </a:rPr>
              <a:t> node</a:t>
            </a:r>
            <a:r>
              <a:rPr dirty="0" sz="2700" lang="en-US"/>
              <a:t>
</a:t>
            </a:r>
            <a:r>
              <a:rPr dirty="0" sz="2700" lang="en-US" err="1"/>
              <a:t>Lakukan</a:t>
            </a:r>
            <a:r>
              <a:rPr dirty="0" sz="2700" lang="en-US"/>
              <a:t> traversal </a:t>
            </a:r>
            <a:r>
              <a:rPr dirty="0" sz="2700" lang="en-US" err="1"/>
              <a:t>berurutan</a:t>
            </a:r>
            <a:r>
              <a:rPr dirty="0" sz="2700" lang="en-US"/>
              <a:t> </a:t>
            </a:r>
            <a:r>
              <a:rPr dirty="0" sz="2700" lang="en-US" err="1"/>
              <a:t>dari</a:t>
            </a:r>
            <a:r>
              <a:rPr dirty="0" sz="2700" lang="en-US"/>
              <a:t> sub </a:t>
            </a:r>
            <a:r>
              <a:rPr dirty="0" sz="2700" lang="en-US" err="1"/>
              <a:t>pohon</a:t>
            </a:r>
            <a:r>
              <a:rPr dirty="0" sz="2700" lang="en-US"/>
              <a:t> </a:t>
            </a:r>
            <a:r>
              <a:rPr dirty="0" sz="2700" lang="en-US" err="1"/>
              <a:t>kanan</a:t>
            </a:r>
            <a:r>
              <a:rPr dirty="0" sz="2700" lang="en-US"/>
              <a:t>
</a:t>
            </a:r>
            <a:endParaRPr dirty="0" sz="2400" lang="en-US"/>
          </a:p>
          <a:p>
            <a:r>
              <a:rPr dirty="0" sz="3000" lang="en-US"/>
              <a:t>Example output:</a:t>
            </a:r>
          </a:p>
          <a:p>
            <a:pPr indent="0" marL="0">
              <a:buNone/>
            </a:pPr>
            <a:endParaRPr dirty="0" sz="3000" lang="en-US"/>
          </a:p>
        </p:txBody>
      </p:sp>
      <p:sp>
        <p:nvSpPr>
          <p:cNvPr id="1048645" name="Arrow: Right 54"/>
          <p:cNvSpPr/>
          <p:nvPr/>
        </p:nvSpPr>
        <p:spPr>
          <a:xfrm>
            <a:off x="10479827" y="2033036"/>
            <a:ext cx="707924" cy="613581"/>
          </a:xfrm>
          <a:prstGeom prst="rightArrow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sz="2700" lang="id-ID"/>
          </a:p>
        </p:txBody>
      </p:sp>
      <p:grpSp>
        <p:nvGrpSpPr>
          <p:cNvPr id="56" name="Group 55"/>
          <p:cNvGrpSpPr/>
          <p:nvPr/>
        </p:nvGrpSpPr>
        <p:grpSpPr>
          <a:xfrm>
            <a:off x="11187751" y="3359459"/>
            <a:ext cx="5157317" cy="4532789"/>
            <a:chOff x="7458500" y="2239639"/>
            <a:chExt cx="3438211" cy="3021859"/>
          </a:xfrm>
        </p:grpSpPr>
        <p:sp>
          <p:nvSpPr>
            <p:cNvPr id="1048646" name="Oval 56"/>
            <p:cNvSpPr/>
            <p:nvPr/>
          </p:nvSpPr>
          <p:spPr>
            <a:xfrm>
              <a:off x="8901560" y="2239639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6</a:t>
              </a:r>
              <a:endParaRPr b="1" dirty="0" sz="2700" lang="id-ID"/>
            </a:p>
          </p:txBody>
        </p:sp>
        <p:sp>
          <p:nvSpPr>
            <p:cNvPr id="1048647" name="Oval 57"/>
            <p:cNvSpPr/>
            <p:nvPr/>
          </p:nvSpPr>
          <p:spPr>
            <a:xfrm>
              <a:off x="8185072" y="3386023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4</a:t>
              </a:r>
              <a:endParaRPr b="1" dirty="0" sz="2700" lang="id-ID"/>
            </a:p>
          </p:txBody>
        </p:sp>
        <p:sp>
          <p:nvSpPr>
            <p:cNvPr id="1048648" name="Oval 58"/>
            <p:cNvSpPr/>
            <p:nvPr/>
          </p:nvSpPr>
          <p:spPr>
            <a:xfrm>
              <a:off x="9600656" y="3386023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7</a:t>
              </a:r>
              <a:endParaRPr b="1" dirty="0" sz="2700" lang="id-ID"/>
            </a:p>
          </p:txBody>
        </p:sp>
        <p:sp>
          <p:nvSpPr>
            <p:cNvPr id="1048649" name="Oval 59"/>
            <p:cNvSpPr/>
            <p:nvPr/>
          </p:nvSpPr>
          <p:spPr>
            <a:xfrm>
              <a:off x="7458500" y="4692810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3</a:t>
              </a:r>
              <a:endParaRPr b="1" dirty="0" sz="2700" lang="id-ID"/>
            </a:p>
          </p:txBody>
        </p:sp>
        <p:sp>
          <p:nvSpPr>
            <p:cNvPr id="1048650" name="Oval 60"/>
            <p:cNvSpPr/>
            <p:nvPr/>
          </p:nvSpPr>
          <p:spPr>
            <a:xfrm>
              <a:off x="8901560" y="4705912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5</a:t>
              </a:r>
              <a:endParaRPr b="1" dirty="0" sz="2700" lang="id-ID"/>
            </a:p>
          </p:txBody>
        </p:sp>
        <p:sp>
          <p:nvSpPr>
            <p:cNvPr id="1048651" name="Oval 61"/>
            <p:cNvSpPr/>
            <p:nvPr/>
          </p:nvSpPr>
          <p:spPr>
            <a:xfrm>
              <a:off x="10344620" y="4683262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8</a:t>
              </a:r>
              <a:endParaRPr b="1" dirty="0" sz="2700" lang="id-ID"/>
            </a:p>
          </p:txBody>
        </p:sp>
        <p:cxnSp>
          <p:nvCxnSpPr>
            <p:cNvPr id="3145733" name="Straight Arrow Connector 62"/>
            <p:cNvCxnSpPr>
              <a:cxnSpLocks/>
              <a:stCxn id="1048646" idx="4"/>
              <a:endCxn id="1048647" idx="0"/>
            </p:cNvCxnSpPr>
            <p:nvPr/>
          </p:nvCxnSpPr>
          <p:spPr>
            <a:xfrm flipH="1">
              <a:off x="8461118" y="2791730"/>
              <a:ext cx="716488" cy="594293"/>
            </a:xfrm>
            <a:prstGeom prst="straightConnector1"/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4" name="Straight Arrow Connector 63"/>
            <p:cNvCxnSpPr>
              <a:cxnSpLocks/>
              <a:stCxn id="1048646" idx="4"/>
              <a:endCxn id="1048648" idx="0"/>
            </p:cNvCxnSpPr>
            <p:nvPr/>
          </p:nvCxnSpPr>
          <p:spPr>
            <a:xfrm>
              <a:off x="9177606" y="2791730"/>
              <a:ext cx="699096" cy="594293"/>
            </a:xfrm>
            <a:prstGeom prst="straightConnector1"/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Straight Arrow Connector 64"/>
            <p:cNvCxnSpPr>
              <a:cxnSpLocks/>
              <a:stCxn id="1048647" idx="4"/>
              <a:endCxn id="1048649" idx="0"/>
            </p:cNvCxnSpPr>
            <p:nvPr/>
          </p:nvCxnSpPr>
          <p:spPr>
            <a:xfrm flipH="1">
              <a:off x="7734546" y="3938114"/>
              <a:ext cx="726572" cy="754696"/>
            </a:xfrm>
            <a:prstGeom prst="straightConnector1"/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6" name="Straight Arrow Connector 65"/>
            <p:cNvCxnSpPr>
              <a:cxnSpLocks/>
              <a:stCxn id="1048647" idx="4"/>
              <a:endCxn id="1048650" idx="0"/>
            </p:cNvCxnSpPr>
            <p:nvPr/>
          </p:nvCxnSpPr>
          <p:spPr>
            <a:xfrm>
              <a:off x="8461118" y="3938114"/>
              <a:ext cx="716488" cy="767798"/>
            </a:xfrm>
            <a:prstGeom prst="straightConnector1"/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Straight Arrow Connector 66"/>
            <p:cNvCxnSpPr>
              <a:cxnSpLocks/>
              <a:stCxn id="1048648" idx="4"/>
              <a:endCxn id="1048651" idx="0"/>
            </p:cNvCxnSpPr>
            <p:nvPr/>
          </p:nvCxnSpPr>
          <p:spPr>
            <a:xfrm>
              <a:off x="9876702" y="3938114"/>
              <a:ext cx="743964" cy="745148"/>
            </a:xfrm>
            <a:prstGeom prst="straightConnector1"/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2" name="Oval 67"/>
            <p:cNvSpPr/>
            <p:nvPr/>
          </p:nvSpPr>
          <p:spPr>
            <a:xfrm>
              <a:off x="8901560" y="2242779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6</a:t>
              </a:r>
              <a:endParaRPr b="1" dirty="0" sz="2700" lang="id-ID"/>
            </a:p>
          </p:txBody>
        </p:sp>
        <p:sp>
          <p:nvSpPr>
            <p:cNvPr id="1048653" name="Oval 68"/>
            <p:cNvSpPr/>
            <p:nvPr/>
          </p:nvSpPr>
          <p:spPr>
            <a:xfrm>
              <a:off x="8192051" y="3380179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4</a:t>
              </a:r>
              <a:endParaRPr b="1" dirty="0" sz="2700" lang="id-ID"/>
            </a:p>
          </p:txBody>
        </p:sp>
        <p:sp>
          <p:nvSpPr>
            <p:cNvPr id="1048654" name="Oval 69"/>
            <p:cNvSpPr/>
            <p:nvPr/>
          </p:nvSpPr>
          <p:spPr>
            <a:xfrm>
              <a:off x="7463078" y="4691998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3</a:t>
              </a:r>
              <a:endParaRPr b="1" dirty="0" sz="2700" lang="id-ID"/>
            </a:p>
          </p:txBody>
        </p:sp>
        <p:sp>
          <p:nvSpPr>
            <p:cNvPr id="1048655" name="Oval 70"/>
            <p:cNvSpPr/>
            <p:nvPr/>
          </p:nvSpPr>
          <p:spPr>
            <a:xfrm>
              <a:off x="8899724" y="4709407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5</a:t>
              </a:r>
              <a:endParaRPr b="1" dirty="0" sz="2700" lang="id-ID"/>
            </a:p>
          </p:txBody>
        </p:sp>
        <p:sp>
          <p:nvSpPr>
            <p:cNvPr id="1048656" name="Oval 71"/>
            <p:cNvSpPr/>
            <p:nvPr/>
          </p:nvSpPr>
          <p:spPr>
            <a:xfrm>
              <a:off x="9607635" y="3380178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7</a:t>
              </a:r>
              <a:endParaRPr b="1" dirty="0" sz="2700" lang="id-ID"/>
            </a:p>
          </p:txBody>
        </p:sp>
        <p:sp>
          <p:nvSpPr>
            <p:cNvPr id="1048657" name="Oval 72"/>
            <p:cNvSpPr/>
            <p:nvPr/>
          </p:nvSpPr>
          <p:spPr>
            <a:xfrm>
              <a:off x="10337172" y="4676607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8</a:t>
              </a:r>
              <a:endParaRPr b="1" dirty="0" sz="2700" lang="id-ID"/>
            </a:p>
          </p:txBody>
        </p:sp>
      </p:grpSp>
      <p:sp>
        <p:nvSpPr>
          <p:cNvPr id="1048658" name="Oval 73"/>
          <p:cNvSpPr/>
          <p:nvPr/>
        </p:nvSpPr>
        <p:spPr>
          <a:xfrm>
            <a:off x="1942933" y="5907172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3</a:t>
            </a:r>
            <a:endParaRPr b="1" dirty="0" sz="2700" lang="id-ID"/>
          </a:p>
        </p:txBody>
      </p:sp>
      <p:sp>
        <p:nvSpPr>
          <p:cNvPr id="1048659" name="Oval 74"/>
          <p:cNvSpPr/>
          <p:nvPr/>
        </p:nvSpPr>
        <p:spPr>
          <a:xfrm>
            <a:off x="3209063" y="5907170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4</a:t>
            </a:r>
            <a:endParaRPr b="1" dirty="0" sz="2700" lang="id-ID"/>
          </a:p>
        </p:txBody>
      </p:sp>
      <p:sp>
        <p:nvSpPr>
          <p:cNvPr id="1048660" name="Oval 75"/>
          <p:cNvSpPr/>
          <p:nvPr/>
        </p:nvSpPr>
        <p:spPr>
          <a:xfrm>
            <a:off x="4475194" y="5907169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5</a:t>
            </a:r>
            <a:endParaRPr b="1" dirty="0" sz="2700" lang="id-ID"/>
          </a:p>
        </p:txBody>
      </p:sp>
      <p:sp>
        <p:nvSpPr>
          <p:cNvPr id="1048661" name="Oval 76"/>
          <p:cNvSpPr/>
          <p:nvPr/>
        </p:nvSpPr>
        <p:spPr>
          <a:xfrm>
            <a:off x="5687480" y="5898881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6</a:t>
            </a:r>
            <a:endParaRPr b="1" dirty="0" sz="2700" lang="id-ID"/>
          </a:p>
        </p:txBody>
      </p:sp>
      <p:sp>
        <p:nvSpPr>
          <p:cNvPr id="1048662" name="Oval 77"/>
          <p:cNvSpPr/>
          <p:nvPr/>
        </p:nvSpPr>
        <p:spPr>
          <a:xfrm>
            <a:off x="6953611" y="5898407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7</a:t>
            </a:r>
            <a:endParaRPr b="1" dirty="0" sz="2700" lang="id-ID"/>
          </a:p>
        </p:txBody>
      </p:sp>
      <p:sp>
        <p:nvSpPr>
          <p:cNvPr id="1048663" name="Oval 78"/>
          <p:cNvSpPr/>
          <p:nvPr/>
        </p:nvSpPr>
        <p:spPr>
          <a:xfrm>
            <a:off x="8165897" y="5898406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8</a:t>
            </a:r>
            <a:endParaRPr b="1" dirty="0" sz="2700" lang="id-ID"/>
          </a:p>
        </p:txBody>
      </p:sp>
      <p:pic>
        <p:nvPicPr>
          <p:cNvPr id="209722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22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228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0" id="5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11015 0.13982 " pathEditMode="relative" rAng="0" ptsTypes="AA">
                                      <p:cBhvr>
                                        <p:cTn dur="2000" fill="hold" id="6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">
                            <p:stCondLst>
                              <p:cond delay="2000"/>
                            </p:stCondLst>
                            <p:childTnLst>
                              <p:par>
                                <p:cTn accel="50000" decel="50000" fill="hold" grpId="1" id="8" nodeType="after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15 0.13982 L 0.05052 0.30741 " pathEditMode="relative" rAng="0" ptsTypes="AA">
                                      <p:cBhvr>
                                        <p:cTn dur="2000" fill="hold" id="9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4000"/>
                            </p:stCondLst>
                            <p:childTnLst>
                              <p:par>
                                <p:cTn accel="50000" decel="50000" fill="hold" grpId="2" id="11" nodeType="after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3 0.30741 L -0.01029 0.49538 " pathEditMode="relative" rAng="0" ptsTypes="AA">
                                      <p:cBhvr>
                                        <p:cTn dur="2000" fill="hold" id="12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3" id="15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9 0.49537 L 0.05052 0.30741 " pathEditMode="relative" rAng="0" ptsTypes="AA">
                                      <p:cBhvr>
                                        <p:cTn dur="2000" fill="hold" id="16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4" id="19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2 0.3074 L 0.11328 0.49954 " pathEditMode="relative" rAng="0" ptsTypes="AA">
                                      <p:cBhvr>
                                        <p:cTn dur="2000" fill="hold" id="20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5" id="23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328 0.49954 L 0.05052 0.30741 " pathEditMode="relative" rAng="0" ptsTypes="AA">
                                      <p:cBhvr>
                                        <p:cTn dur="2000" fill="hold" id="24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2000"/>
                            </p:stCondLst>
                            <p:childTnLst>
                              <p:par>
                                <p:cTn accel="50000" decel="50000" fill="hold" grpId="6" id="26" nodeType="after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2 0.3074 L 0.11015 0.13982 " pathEditMode="relative" rAng="0" ptsTypes="AA">
                                      <p:cBhvr>
                                        <p:cTn dur="2000" fill="hold" id="27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-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7" id="30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15 0.13981 L 0.17187 0.31181 " pathEditMode="relative" rAng="0" ptsTypes="AA">
                                      <p:cBhvr>
                                        <p:cTn dur="2000" fill="hold" id="31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2">
                      <p:stCondLst>
                        <p:cond delay="indefinite"/>
                      </p:stCondLst>
                      <p:childTnLst>
                        <p:par>
                          <p:cTn fill="hold" id="33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8" id="34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87 0.31181 L 0.22539 0.50093 " pathEditMode="relative" rAng="0" ptsTypes="AA">
                                      <p:cBhvr>
                                        <p:cTn dur="2000" fill="hold" id="35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104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4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3"/>
                                        <p:tgtEl>
                                          <p:spTgt spid="104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7"/>
                                        <p:tgtEl>
                                          <p:spTgt spid="104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8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1"/>
                                        <p:tgtEl>
                                          <p:spTgt spid="104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5"/>
                                        <p:tgtEl>
                                          <p:spTgt spid="104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9"/>
                                        <p:tgtEl>
                                          <p:spTgt spid="104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5" grpId="0" animBg="1"/>
      <p:bldP spid="1048645" grpId="1" animBg="1"/>
      <p:bldP spid="1048645" grpId="2" animBg="1"/>
      <p:bldP spid="1048645" grpId="3" animBg="1"/>
      <p:bldP spid="1048645" grpId="4" animBg="1"/>
      <p:bldP spid="1048645" grpId="5" animBg="1"/>
      <p:bldP spid="1048645" grpId="6" animBg="1"/>
      <p:bldP spid="1048645" grpId="7" animBg="1"/>
      <p:bldP spid="1048645" grpId="8" animBg="1"/>
      <p:bldP spid="1048658" grpId="0" animBg="1"/>
      <p:bldP spid="1048659" grpId="0" animBg="1"/>
      <p:bldP spid="1048660" grpId="0" animBg="1"/>
      <p:bldP spid="1048661" grpId="0" animBg="1"/>
      <p:bldP spid="1048662" grpId="0" animBg="1"/>
      <p:bldP spid="10486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extBox 8"/>
          <p:cNvSpPr txBox="1"/>
          <p:nvPr/>
        </p:nvSpPr>
        <p:spPr>
          <a:xfrm flipH="1">
            <a:off x="1123897" y="1654518"/>
            <a:ext cx="8448476" cy="83099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4800" lang="en-US">
                <a:latin typeface="Bahnschrift SemiBold" panose="020B0502040204020203" pitchFamily="34" charset="0"/>
              </a:rPr>
              <a:t>Binary Search Trees</a:t>
            </a:r>
            <a:endParaRPr dirty="0" sz="4800" lang="id-ID"/>
          </a:p>
        </p:txBody>
      </p:sp>
      <p:sp>
        <p:nvSpPr>
          <p:cNvPr id="1048665" name="Arrow: Right 54"/>
          <p:cNvSpPr/>
          <p:nvPr/>
        </p:nvSpPr>
        <p:spPr>
          <a:xfrm>
            <a:off x="10479827" y="2033036"/>
            <a:ext cx="707924" cy="613581"/>
          </a:xfrm>
          <a:prstGeom prst="rightArrow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sz="2700" lang="id-ID"/>
          </a:p>
        </p:txBody>
      </p:sp>
      <p:grpSp>
        <p:nvGrpSpPr>
          <p:cNvPr id="58" name="Group 55"/>
          <p:cNvGrpSpPr/>
          <p:nvPr/>
        </p:nvGrpSpPr>
        <p:grpSpPr>
          <a:xfrm>
            <a:off x="11187751" y="3359459"/>
            <a:ext cx="5157317" cy="4532789"/>
            <a:chOff x="7458500" y="2239639"/>
            <a:chExt cx="3438211" cy="3021859"/>
          </a:xfrm>
        </p:grpSpPr>
        <p:sp>
          <p:nvSpPr>
            <p:cNvPr id="1048666" name="Oval 56"/>
            <p:cNvSpPr/>
            <p:nvPr/>
          </p:nvSpPr>
          <p:spPr>
            <a:xfrm>
              <a:off x="8901560" y="2239639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6</a:t>
              </a:r>
              <a:endParaRPr b="1" dirty="0" sz="2700" lang="id-ID"/>
            </a:p>
          </p:txBody>
        </p:sp>
        <p:sp>
          <p:nvSpPr>
            <p:cNvPr id="1048667" name="Oval 57"/>
            <p:cNvSpPr/>
            <p:nvPr/>
          </p:nvSpPr>
          <p:spPr>
            <a:xfrm>
              <a:off x="8185072" y="3386023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4</a:t>
              </a:r>
              <a:endParaRPr b="1" dirty="0" sz="2700" lang="id-ID"/>
            </a:p>
          </p:txBody>
        </p:sp>
        <p:sp>
          <p:nvSpPr>
            <p:cNvPr id="1048668" name="Oval 58"/>
            <p:cNvSpPr/>
            <p:nvPr/>
          </p:nvSpPr>
          <p:spPr>
            <a:xfrm>
              <a:off x="9600656" y="3386023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7</a:t>
              </a:r>
              <a:endParaRPr b="1" dirty="0" sz="2700" lang="id-ID"/>
            </a:p>
          </p:txBody>
        </p:sp>
        <p:sp>
          <p:nvSpPr>
            <p:cNvPr id="1048669" name="Oval 59"/>
            <p:cNvSpPr/>
            <p:nvPr/>
          </p:nvSpPr>
          <p:spPr>
            <a:xfrm>
              <a:off x="7458500" y="4692810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3</a:t>
              </a:r>
              <a:endParaRPr b="1" dirty="0" sz="2700" lang="id-ID"/>
            </a:p>
          </p:txBody>
        </p:sp>
        <p:sp>
          <p:nvSpPr>
            <p:cNvPr id="1048670" name="Oval 60"/>
            <p:cNvSpPr/>
            <p:nvPr/>
          </p:nvSpPr>
          <p:spPr>
            <a:xfrm>
              <a:off x="8901560" y="4705912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5</a:t>
              </a:r>
              <a:endParaRPr b="1" dirty="0" sz="2700" lang="id-ID"/>
            </a:p>
          </p:txBody>
        </p:sp>
        <p:sp>
          <p:nvSpPr>
            <p:cNvPr id="1048671" name="Oval 61"/>
            <p:cNvSpPr/>
            <p:nvPr/>
          </p:nvSpPr>
          <p:spPr>
            <a:xfrm>
              <a:off x="10344620" y="4683262"/>
              <a:ext cx="552091" cy="552091"/>
            </a:xfrm>
            <a:prstGeom prst="ellipse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r>
                <a:rPr b="1" dirty="0" sz="2700" lang="en-US"/>
                <a:t>8</a:t>
              </a:r>
              <a:endParaRPr b="1" dirty="0" sz="2700" lang="id-ID"/>
            </a:p>
          </p:txBody>
        </p:sp>
        <p:cxnSp>
          <p:nvCxnSpPr>
            <p:cNvPr id="3145738" name="Straight Arrow Connector 62"/>
            <p:cNvCxnSpPr>
              <a:cxnSpLocks/>
              <a:stCxn id="1048666" idx="4"/>
              <a:endCxn id="1048667" idx="0"/>
            </p:cNvCxnSpPr>
            <p:nvPr/>
          </p:nvCxnSpPr>
          <p:spPr>
            <a:xfrm flipH="1">
              <a:off x="8461118" y="2791730"/>
              <a:ext cx="716488" cy="594293"/>
            </a:xfrm>
            <a:prstGeom prst="straightConnector1"/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9" name="Straight Arrow Connector 63"/>
            <p:cNvCxnSpPr>
              <a:cxnSpLocks/>
              <a:stCxn id="1048666" idx="4"/>
              <a:endCxn id="1048668" idx="0"/>
            </p:cNvCxnSpPr>
            <p:nvPr/>
          </p:nvCxnSpPr>
          <p:spPr>
            <a:xfrm>
              <a:off x="9177606" y="2791730"/>
              <a:ext cx="699096" cy="594293"/>
            </a:xfrm>
            <a:prstGeom prst="straightConnector1"/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0" name="Straight Arrow Connector 64"/>
            <p:cNvCxnSpPr>
              <a:cxnSpLocks/>
              <a:stCxn id="1048667" idx="4"/>
              <a:endCxn id="1048669" idx="0"/>
            </p:cNvCxnSpPr>
            <p:nvPr/>
          </p:nvCxnSpPr>
          <p:spPr>
            <a:xfrm flipH="1">
              <a:off x="7734546" y="3938114"/>
              <a:ext cx="726572" cy="754696"/>
            </a:xfrm>
            <a:prstGeom prst="straightConnector1"/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1" name="Straight Arrow Connector 65"/>
            <p:cNvCxnSpPr>
              <a:cxnSpLocks/>
              <a:stCxn id="1048667" idx="4"/>
              <a:endCxn id="1048670" idx="0"/>
            </p:cNvCxnSpPr>
            <p:nvPr/>
          </p:nvCxnSpPr>
          <p:spPr>
            <a:xfrm>
              <a:off x="8461118" y="3938114"/>
              <a:ext cx="716488" cy="767798"/>
            </a:xfrm>
            <a:prstGeom prst="straightConnector1"/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2" name="Straight Arrow Connector 66"/>
            <p:cNvCxnSpPr>
              <a:cxnSpLocks/>
              <a:stCxn id="1048668" idx="4"/>
              <a:endCxn id="1048671" idx="0"/>
            </p:cNvCxnSpPr>
            <p:nvPr/>
          </p:nvCxnSpPr>
          <p:spPr>
            <a:xfrm>
              <a:off x="9876702" y="3938114"/>
              <a:ext cx="743964" cy="745148"/>
            </a:xfrm>
            <a:prstGeom prst="straightConnector1"/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48672" name="Oval 67"/>
            <p:cNvSpPr/>
            <p:nvPr/>
          </p:nvSpPr>
          <p:spPr>
            <a:xfrm>
              <a:off x="8901560" y="2242779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6</a:t>
              </a:r>
              <a:endParaRPr b="1" dirty="0" sz="2700" lang="id-ID"/>
            </a:p>
          </p:txBody>
        </p:sp>
        <p:sp>
          <p:nvSpPr>
            <p:cNvPr id="1048673" name="Oval 68"/>
            <p:cNvSpPr/>
            <p:nvPr/>
          </p:nvSpPr>
          <p:spPr>
            <a:xfrm>
              <a:off x="8192051" y="3380179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4</a:t>
              </a:r>
              <a:endParaRPr b="1" dirty="0" sz="2700" lang="id-ID"/>
            </a:p>
          </p:txBody>
        </p:sp>
        <p:sp>
          <p:nvSpPr>
            <p:cNvPr id="1048674" name="Oval 69"/>
            <p:cNvSpPr/>
            <p:nvPr/>
          </p:nvSpPr>
          <p:spPr>
            <a:xfrm>
              <a:off x="7463078" y="4691998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3</a:t>
              </a:r>
              <a:endParaRPr b="1" dirty="0" sz="2700" lang="id-ID"/>
            </a:p>
          </p:txBody>
        </p:sp>
        <p:sp>
          <p:nvSpPr>
            <p:cNvPr id="1048675" name="Oval 70"/>
            <p:cNvSpPr/>
            <p:nvPr/>
          </p:nvSpPr>
          <p:spPr>
            <a:xfrm>
              <a:off x="8899724" y="4709407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5</a:t>
              </a:r>
              <a:endParaRPr b="1" dirty="0" sz="2700" lang="id-ID"/>
            </a:p>
          </p:txBody>
        </p:sp>
        <p:sp>
          <p:nvSpPr>
            <p:cNvPr id="1048676" name="Oval 71"/>
            <p:cNvSpPr/>
            <p:nvPr/>
          </p:nvSpPr>
          <p:spPr>
            <a:xfrm>
              <a:off x="9607635" y="3380178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7</a:t>
              </a:r>
              <a:endParaRPr b="1" dirty="0" sz="2700" lang="id-ID"/>
            </a:p>
          </p:txBody>
        </p:sp>
        <p:sp>
          <p:nvSpPr>
            <p:cNvPr id="1048677" name="Oval 72"/>
            <p:cNvSpPr/>
            <p:nvPr/>
          </p:nvSpPr>
          <p:spPr>
            <a:xfrm>
              <a:off x="10337172" y="4676607"/>
              <a:ext cx="552091" cy="552091"/>
            </a:xfrm>
            <a:prstGeom prst="ellips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b="1" dirty="0" sz="2700" lang="en-US"/>
                <a:t>8</a:t>
              </a:r>
              <a:endParaRPr b="1" dirty="0" sz="2700" lang="id-ID"/>
            </a:p>
          </p:txBody>
        </p:sp>
      </p:grpSp>
      <p:sp>
        <p:nvSpPr>
          <p:cNvPr id="1048678" name="Content Placeholder 2"/>
          <p:cNvSpPr>
            <a:spLocks noGrp="1"/>
          </p:cNvSpPr>
          <p:nvPr>
            <p:ph idx="1"/>
          </p:nvPr>
        </p:nvSpPr>
        <p:spPr>
          <a:xfrm>
            <a:off x="1257301" y="2738438"/>
            <a:ext cx="8881806" cy="6527007"/>
          </a:xfrm>
        </p:spPr>
        <p:txBody>
          <a:bodyPr>
            <a:normAutofit/>
          </a:bodyPr>
          <a:p>
            <a:r>
              <a:rPr b="1" dirty="0" sz="3000" lang="en-US"/>
              <a:t>Post-Order Traversal</a:t>
            </a:r>
          </a:p>
          <a:p>
            <a:pPr lvl="1"/>
            <a:r>
              <a:rPr dirty="0" sz="2700" lang="en-US" err="1"/>
              <a:t>Melakukan</a:t>
            </a:r>
            <a:r>
              <a:rPr dirty="0" sz="2700" lang="en-US"/>
              <a:t> traversal post-order </a:t>
            </a:r>
            <a:r>
              <a:rPr dirty="0" sz="2700" lang="en-US" err="1"/>
              <a:t>dari</a:t>
            </a:r>
            <a:r>
              <a:rPr dirty="0" sz="2700" lang="en-US"/>
              <a:t> </a:t>
            </a:r>
            <a:r>
              <a:rPr dirty="0" sz="2700" lang="en-US" err="1"/>
              <a:t>subpohon</a:t>
            </a:r>
            <a:r>
              <a:rPr dirty="0" sz="2700" lang="en-US"/>
              <a:t> </a:t>
            </a:r>
            <a:r>
              <a:rPr dirty="0" sz="2700" lang="en-US" err="1"/>
              <a:t>kiri</a:t>
            </a:r>
            <a:r>
              <a:rPr dirty="0" sz="2700" lang="en-US"/>
              <a:t>
</a:t>
            </a:r>
            <a:r>
              <a:rPr dirty="0" sz="2700" lang="en-US" err="1"/>
              <a:t>Melakukan</a:t>
            </a:r>
            <a:r>
              <a:rPr dirty="0" sz="2700" lang="en-US"/>
              <a:t> traversal post-order </a:t>
            </a:r>
            <a:r>
              <a:rPr dirty="0" sz="2700" lang="en-US" err="1"/>
              <a:t>dari</a:t>
            </a:r>
            <a:r>
              <a:rPr dirty="0" sz="2700" lang="en-US"/>
              <a:t> </a:t>
            </a:r>
            <a:r>
              <a:rPr dirty="0" sz="2700" lang="en-US" err="1"/>
              <a:t>subpohon</a:t>
            </a:r>
            <a:r>
              <a:rPr dirty="0" sz="2700" lang="en-US"/>
              <a:t> </a:t>
            </a:r>
            <a:r>
              <a:rPr dirty="0" sz="2700" lang="en-US" err="1"/>
              <a:t>kanan</a:t>
            </a:r>
            <a:r>
              <a:rPr dirty="0" sz="2700" lang="en-US"/>
              <a:t>
</a:t>
            </a:r>
            <a:r>
              <a:rPr dirty="0" sz="2700" lang="en-US" err="1">
                <a:solidFill>
                  <a:srgbClr val="FF0000"/>
                </a:solidFill>
              </a:rPr>
              <a:t>Menampilkan</a:t>
            </a:r>
            <a:r>
              <a:rPr dirty="0" sz="2700" lang="en-US">
                <a:solidFill>
                  <a:srgbClr val="FF0000"/>
                </a:solidFill>
              </a:rPr>
              <a:t> </a:t>
            </a:r>
            <a:r>
              <a:rPr dirty="0" sz="2700" lang="en-US" err="1">
                <a:solidFill>
                  <a:srgbClr val="FF0000"/>
                </a:solidFill>
              </a:rPr>
              <a:t>atau</a:t>
            </a:r>
            <a:r>
              <a:rPr dirty="0" sz="2700" lang="en-US">
                <a:solidFill>
                  <a:srgbClr val="FF0000"/>
                </a:solidFill>
              </a:rPr>
              <a:t> </a:t>
            </a:r>
            <a:r>
              <a:rPr dirty="0" sz="2700" lang="en-US" err="1">
                <a:solidFill>
                  <a:srgbClr val="FF0000"/>
                </a:solidFill>
              </a:rPr>
              <a:t>memproses</a:t>
            </a:r>
            <a:r>
              <a:rPr dirty="0" sz="2700" lang="en-US">
                <a:solidFill>
                  <a:srgbClr val="FF0000"/>
                </a:solidFill>
              </a:rPr>
              <a:t> node</a:t>
            </a:r>
            <a:r>
              <a:rPr dirty="0" sz="2700" lang="en-US"/>
              <a:t>
</a:t>
            </a:r>
            <a:endParaRPr dirty="0" sz="2400" lang="en-US"/>
          </a:p>
          <a:p>
            <a:r>
              <a:rPr dirty="0" sz="3000" lang="en-US"/>
              <a:t>Example output:</a:t>
            </a:r>
          </a:p>
          <a:p>
            <a:pPr indent="0" marL="0">
              <a:buNone/>
            </a:pPr>
            <a:endParaRPr dirty="0" sz="3000" lang="en-US"/>
          </a:p>
        </p:txBody>
      </p:sp>
      <p:sp>
        <p:nvSpPr>
          <p:cNvPr id="1048679" name="Oval 5"/>
          <p:cNvSpPr/>
          <p:nvPr/>
        </p:nvSpPr>
        <p:spPr>
          <a:xfrm>
            <a:off x="1942933" y="5907172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3</a:t>
            </a:r>
            <a:endParaRPr b="1" dirty="0" sz="2700" lang="id-ID"/>
          </a:p>
        </p:txBody>
      </p:sp>
      <p:sp>
        <p:nvSpPr>
          <p:cNvPr id="1048680" name="Oval 6"/>
          <p:cNvSpPr/>
          <p:nvPr/>
        </p:nvSpPr>
        <p:spPr>
          <a:xfrm>
            <a:off x="3209063" y="5907170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5</a:t>
            </a:r>
            <a:endParaRPr b="1" dirty="0" sz="2700" lang="id-ID"/>
          </a:p>
        </p:txBody>
      </p:sp>
      <p:sp>
        <p:nvSpPr>
          <p:cNvPr id="1048681" name="Oval 7"/>
          <p:cNvSpPr/>
          <p:nvPr/>
        </p:nvSpPr>
        <p:spPr>
          <a:xfrm>
            <a:off x="4475194" y="5907169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4</a:t>
            </a:r>
            <a:endParaRPr b="1" dirty="0" sz="2700" lang="id-ID"/>
          </a:p>
        </p:txBody>
      </p:sp>
      <p:sp>
        <p:nvSpPr>
          <p:cNvPr id="1048682" name="Oval 12"/>
          <p:cNvSpPr/>
          <p:nvPr/>
        </p:nvSpPr>
        <p:spPr>
          <a:xfrm>
            <a:off x="5687480" y="5898881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8</a:t>
            </a:r>
            <a:endParaRPr b="1" dirty="0" sz="2700" lang="id-ID"/>
          </a:p>
        </p:txBody>
      </p:sp>
      <p:sp>
        <p:nvSpPr>
          <p:cNvPr id="1048683" name="Oval 14"/>
          <p:cNvSpPr/>
          <p:nvPr/>
        </p:nvSpPr>
        <p:spPr>
          <a:xfrm>
            <a:off x="6953611" y="5898407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7</a:t>
            </a:r>
            <a:endParaRPr b="1" dirty="0" sz="2700" lang="id-ID"/>
          </a:p>
        </p:txBody>
      </p:sp>
      <p:sp>
        <p:nvSpPr>
          <p:cNvPr id="1048684" name="Oval 15"/>
          <p:cNvSpPr/>
          <p:nvPr/>
        </p:nvSpPr>
        <p:spPr>
          <a:xfrm>
            <a:off x="8165897" y="5898406"/>
            <a:ext cx="828137" cy="828137"/>
          </a:xfrm>
          <a:prstGeom prst="ellips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700" lang="en-US"/>
              <a:t>6</a:t>
            </a:r>
            <a:endParaRPr b="1" dirty="0" sz="2700" lang="id-ID"/>
          </a:p>
        </p:txBody>
      </p:sp>
      <p:pic>
        <p:nvPicPr>
          <p:cNvPr id="209722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230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231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0" id="5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11015 0.13982 " pathEditMode="relative" rAng="0" ptsTypes="AA">
                                      <p:cBhvr>
                                        <p:cTn dur="2000" fill="hold" id="6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">
                            <p:stCondLst>
                              <p:cond delay="2000"/>
                            </p:stCondLst>
                            <p:childTnLst>
                              <p:par>
                                <p:cTn accel="50000" decel="50000" fill="hold" grpId="1" id="8" nodeType="after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15 0.13982 L 0.05052 0.30741 " pathEditMode="relative" rAng="0" ptsTypes="AA">
                                      <p:cBhvr>
                                        <p:cTn dur="2000" fill="hold" id="9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4000"/>
                            </p:stCondLst>
                            <p:childTnLst>
                              <p:par>
                                <p:cTn accel="50000" decel="50000" fill="hold" grpId="2" id="11" nodeType="after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3 0.30741 L -0.01029 0.49538 " pathEditMode="relative" rAng="0" ptsTypes="AA">
                                      <p:cBhvr>
                                        <p:cTn dur="2000" fill="hold" id="12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3" id="15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9 0.49537 L 0.05052 0.30741 " pathEditMode="relative" rAng="0" ptsTypes="AA">
                                      <p:cBhvr>
                                        <p:cTn dur="2000" fill="hold" id="16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4" id="19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2 0.3074 L 0.11328 0.49954 " pathEditMode="relative" rAng="0" ptsTypes="AA">
                                      <p:cBhvr>
                                        <p:cTn dur="2000" fill="hold" id="20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5" id="23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328 0.49954 L 0.05052 0.30741 " pathEditMode="relative" rAng="0" ptsTypes="AA">
                                      <p:cBhvr>
                                        <p:cTn dur="2000" fill="hold" id="24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2000"/>
                            </p:stCondLst>
                            <p:childTnLst>
                              <p:par>
                                <p:cTn accel="50000" decel="50000" fill="hold" grpId="6" id="26" nodeType="after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2 0.3074 L 0.11015 0.13982 " pathEditMode="relative" rAng="0" ptsTypes="AA">
                                      <p:cBhvr>
                                        <p:cTn dur="2000" fill="hold" id="27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-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7" id="30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15 0.13981 L 0.17187 0.31181 " pathEditMode="relative" rAng="0" ptsTypes="AA">
                                      <p:cBhvr>
                                        <p:cTn dur="2000" fill="hold" id="31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2">
                      <p:stCondLst>
                        <p:cond delay="indefinite"/>
                      </p:stCondLst>
                      <p:childTnLst>
                        <p:par>
                          <p:cTn fill="hold" id="33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8" id="34" nodeType="clickEffect" presetClass="path" presetID="42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87 0.31181 L 0.22539 0.50093 " pathEditMode="relative" rAng="0" ptsTypes="AA">
                                      <p:cBhvr>
                                        <p:cTn dur="2000" fill="hold" id="35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4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3"/>
                                        <p:tgtEl>
                                          <p:spTgt spid="104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7"/>
                                        <p:tgtEl>
                                          <p:spTgt spid="104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8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1"/>
                                        <p:tgtEl>
                                          <p:spTgt spid="104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5"/>
                                        <p:tgtEl>
                                          <p:spTgt spid="104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9"/>
                                        <p:tgtEl>
                                          <p:spTgt spid="104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5" grpId="0" animBg="1"/>
      <p:bldP spid="1048665" grpId="1" animBg="1"/>
      <p:bldP spid="1048665" grpId="2" animBg="1"/>
      <p:bldP spid="1048665" grpId="3" animBg="1"/>
      <p:bldP spid="1048665" grpId="4" animBg="1"/>
      <p:bldP spid="1048665" grpId="5" animBg="1"/>
      <p:bldP spid="1048665" grpId="6" animBg="1"/>
      <p:bldP spid="1048665" grpId="7" animBg="1"/>
      <p:bldP spid="1048665" grpId="8" animBg="1"/>
      <p:bldP spid="1048679" grpId="0" animBg="1"/>
      <p:bldP spid="1048680" grpId="0" animBg="1"/>
      <p:bldP spid="1048681" grpId="0" animBg="1"/>
      <p:bldP spid="1048682" grpId="0" animBg="1"/>
      <p:bldP spid="1048683" grpId="0" animBg="1"/>
      <p:bldP spid="10486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sp>
        <p:nvSpPr>
          <p:cNvPr id="1048587" name="TextBox 3"/>
          <p:cNvSpPr txBox="1"/>
          <p:nvPr/>
        </p:nvSpPr>
        <p:spPr>
          <a:xfrm>
            <a:off x="1279174" y="5423531"/>
            <a:ext cx="3402888" cy="596901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899"/>
              </a:lnSpc>
            </a:pPr>
            <a:r>
              <a:rPr sz="3499" lang="en-US" spc="346">
                <a:solidFill>
                  <a:srgbClr val="000000"/>
                </a:solidFill>
                <a:latin typeface="Montserrat Classic"/>
              </a:rPr>
              <a:t>2115101055</a:t>
            </a:r>
          </a:p>
        </p:txBody>
      </p:sp>
      <p:sp>
        <p:nvSpPr>
          <p:cNvPr id="1048588" name="TextBox 4"/>
          <p:cNvSpPr txBox="1"/>
          <p:nvPr/>
        </p:nvSpPr>
        <p:spPr>
          <a:xfrm>
            <a:off x="3522507" y="1436487"/>
            <a:ext cx="10724882" cy="106680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8400"/>
              </a:lnSpc>
            </a:pPr>
            <a:r>
              <a:rPr sz="8400" lang="en-US">
                <a:solidFill>
                  <a:srgbClr val="7ED957"/>
                </a:solidFill>
                <a:latin typeface="Roboto Condensed Bold"/>
              </a:rPr>
              <a:t>Anggota Kelompok</a:t>
            </a:r>
          </a:p>
        </p:txBody>
      </p:sp>
      <p:sp>
        <p:nvSpPr>
          <p:cNvPr id="1048589" name="TextBox 5"/>
          <p:cNvSpPr txBox="1"/>
          <p:nvPr/>
        </p:nvSpPr>
        <p:spPr>
          <a:xfrm>
            <a:off x="2980618" y="2497581"/>
            <a:ext cx="12326764" cy="622936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039"/>
              </a:lnSpc>
            </a:pPr>
            <a:r>
              <a:rPr sz="3599" lang="en-US" spc="1281">
                <a:solidFill>
                  <a:srgbClr val="000000"/>
                </a:solidFill>
                <a:latin typeface="Roboto Condensed Bold"/>
              </a:rPr>
              <a:t>KELOMPOK 4</a:t>
            </a:r>
          </a:p>
        </p:txBody>
      </p:sp>
      <p:sp>
        <p:nvSpPr>
          <p:cNvPr id="1048590" name="TextBox 6"/>
          <p:cNvSpPr txBox="1"/>
          <p:nvPr/>
        </p:nvSpPr>
        <p:spPr>
          <a:xfrm>
            <a:off x="1208463" y="4387049"/>
            <a:ext cx="5223299" cy="1066800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199"/>
              </a:lnSpc>
            </a:pPr>
            <a:r>
              <a:rPr sz="2999" lang="en-US" spc="-119">
                <a:solidFill>
                  <a:srgbClr val="000000"/>
                </a:solidFill>
                <a:latin typeface="Montserrat Classic Bold"/>
              </a:rPr>
              <a:t>DAVID  MARIO YOHANES SAMOSIR</a:t>
            </a:r>
            <a:r>
              <a:rPr sz="2999" lang="en-US" spc="-119">
                <a:solidFill>
                  <a:srgbClr val="000000"/>
                </a:solidFill>
                <a:latin typeface="Montserrat Classic"/>
              </a:rPr>
              <a:t>   </a:t>
            </a:r>
          </a:p>
        </p:txBody>
      </p:sp>
      <p:sp>
        <p:nvSpPr>
          <p:cNvPr id="1048591" name="TextBox 7"/>
          <p:cNvSpPr txBox="1"/>
          <p:nvPr/>
        </p:nvSpPr>
        <p:spPr>
          <a:xfrm>
            <a:off x="7183504" y="4387049"/>
            <a:ext cx="3920992" cy="533400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199"/>
              </a:lnSpc>
            </a:pPr>
            <a:r>
              <a:rPr sz="2999" lang="en-US" spc="-119">
                <a:solidFill>
                  <a:srgbClr val="000000"/>
                </a:solidFill>
                <a:latin typeface="Montserrat Classic Bold"/>
              </a:rPr>
              <a:t>KOMANG WIBISANA</a:t>
            </a:r>
          </a:p>
        </p:txBody>
      </p:sp>
      <p:sp>
        <p:nvSpPr>
          <p:cNvPr id="1048592" name="TextBox 8"/>
          <p:cNvSpPr txBox="1"/>
          <p:nvPr/>
        </p:nvSpPr>
        <p:spPr>
          <a:xfrm>
            <a:off x="12241628" y="4348949"/>
            <a:ext cx="5223299" cy="1066800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199"/>
              </a:lnSpc>
            </a:pPr>
            <a:r>
              <a:rPr sz="2999" lang="en-US" spc="-119">
                <a:solidFill>
                  <a:srgbClr val="000000"/>
                </a:solidFill>
                <a:latin typeface="Montserrat Classic Bold"/>
              </a:rPr>
              <a:t>I GEDE RISVA DARMA SENTANA </a:t>
            </a:r>
          </a:p>
        </p:txBody>
      </p:sp>
      <p:sp>
        <p:nvSpPr>
          <p:cNvPr id="1048593" name="TextBox 9"/>
          <p:cNvSpPr txBox="1"/>
          <p:nvPr/>
        </p:nvSpPr>
        <p:spPr>
          <a:xfrm>
            <a:off x="7183504" y="4893306"/>
            <a:ext cx="3402888" cy="596901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899"/>
              </a:lnSpc>
            </a:pPr>
            <a:r>
              <a:rPr sz="3499" lang="en-US" spc="346">
                <a:solidFill>
                  <a:srgbClr val="000000"/>
                </a:solidFill>
                <a:latin typeface="Montserrat Classic"/>
              </a:rPr>
              <a:t>2115101063</a:t>
            </a:r>
          </a:p>
        </p:txBody>
      </p:sp>
      <p:sp>
        <p:nvSpPr>
          <p:cNvPr id="1048594" name="TextBox 10"/>
          <p:cNvSpPr txBox="1"/>
          <p:nvPr/>
        </p:nvSpPr>
        <p:spPr>
          <a:xfrm>
            <a:off x="12241628" y="5349074"/>
            <a:ext cx="3402888" cy="596901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899"/>
              </a:lnSpc>
            </a:pPr>
            <a:r>
              <a:rPr sz="3499" lang="en-US" spc="346">
                <a:solidFill>
                  <a:srgbClr val="000000"/>
                </a:solidFill>
                <a:latin typeface="Montserrat Classic"/>
              </a:rPr>
              <a:t>2115101066</a:t>
            </a:r>
          </a:p>
        </p:txBody>
      </p:sp>
      <p:pic>
        <p:nvPicPr>
          <p:cNvPr id="2097158" name="Picture 1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-2690092" y="7012053"/>
            <a:ext cx="6752158" cy="4895315"/>
          </a:xfrm>
          <a:prstGeom prst="rect"/>
        </p:spPr>
      </p:pic>
      <p:pic>
        <p:nvPicPr>
          <p:cNvPr id="2097159" name="Picture 1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14506441" y="-2597017"/>
            <a:ext cx="6752158" cy="4895315"/>
          </a:xfrm>
          <a:prstGeom prst="rect"/>
        </p:spPr>
      </p:pic>
      <p:pic>
        <p:nvPicPr>
          <p:cNvPr id="2097160" name="Picture 13"/>
          <p:cNvPicPr>
            <a:picLocks noChangeAspect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>
          <a:xfrm>
            <a:off x="6573904" y="4478252"/>
            <a:ext cx="413622" cy="413622"/>
          </a:xfrm>
          <a:prstGeom prst="rect"/>
        </p:spPr>
      </p:pic>
      <p:pic>
        <p:nvPicPr>
          <p:cNvPr id="2097161" name="Picture 14"/>
          <p:cNvPicPr>
            <a:picLocks noChangeAspect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>
          <a:xfrm>
            <a:off x="11661365" y="4478252"/>
            <a:ext cx="413622" cy="413622"/>
          </a:xfrm>
          <a:prstGeom prst="rect"/>
        </p:spPr>
      </p:pic>
      <p:pic>
        <p:nvPicPr>
          <p:cNvPr id="2097162" name="Picture 15"/>
          <p:cNvPicPr>
            <a:picLocks noChangeAspect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>
          <a:xfrm>
            <a:off x="651966" y="4478252"/>
            <a:ext cx="413622" cy="413622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23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23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sp>
        <p:nvSpPr>
          <p:cNvPr id="1048685" name="TextBox 5"/>
          <p:cNvSpPr txBox="1"/>
          <p:nvPr/>
        </p:nvSpPr>
        <p:spPr>
          <a:xfrm>
            <a:off x="6691044" y="1655972"/>
            <a:ext cx="4905911" cy="8001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dirty="0" sz="4499" lang="en-US" spc="445">
                <a:solidFill>
                  <a:srgbClr val="000000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1048686" name="TextBox 6"/>
          <p:cNvSpPr txBox="1"/>
          <p:nvPr/>
        </p:nvSpPr>
        <p:spPr>
          <a:xfrm>
            <a:off x="1028700" y="2927730"/>
            <a:ext cx="16230600" cy="4000500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479"/>
              </a:lnSpc>
              <a:spcBef>
                <a:spcPct val="0"/>
              </a:spcBef>
            </a:pPr>
            <a:r>
              <a:rPr dirty="0" sz="3199" lang="en-US" spc="316">
                <a:solidFill>
                  <a:srgbClr val="000000"/>
                </a:solidFill>
                <a:latin typeface="Roboto"/>
              </a:rPr>
              <a:t>Trees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merupakan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sebuah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cara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atau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metode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dalam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membuat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sebuah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perhitungan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kelompok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tertentu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, tree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terdiri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dari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root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sebagai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awal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dan leaf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sebagai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akhir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yang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bisa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dimisalkan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sebagai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kepala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keluarga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dan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keturunan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terakhir.Ketika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melihat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sebuah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trees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akan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lebih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mudah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mengerti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karena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bentuk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dan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gambaran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yang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diberi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cukup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simple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dengan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penjelasan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yang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tidak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ribet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. Pada tree juga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menerapkan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konsep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algoritma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, array dan linked list,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serta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tree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ini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membentuk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sebuah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graph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tak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berarah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.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Terdapat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beberapa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metode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perhitungan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trees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yaitu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pada traversal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dimulai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</a:t>
            </a:r>
            <a:r>
              <a:rPr dirty="0" sz="3199" lang="en-US" spc="316" err="1">
                <a:solidFill>
                  <a:srgbClr val="000000"/>
                </a:solidFill>
                <a:latin typeface="Roboto"/>
              </a:rPr>
              <a:t>dari</a:t>
            </a:r>
            <a:r>
              <a:rPr dirty="0" sz="3199" lang="en-US" spc="316">
                <a:solidFill>
                  <a:srgbClr val="000000"/>
                </a:solidFill>
                <a:latin typeface="Roboto"/>
              </a:rPr>
              <a:t> pre-order, in-order, post-order.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5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23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237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sp>
        <p:nvSpPr>
          <p:cNvPr id="1048687" name="TextBox 5"/>
          <p:cNvSpPr txBox="1"/>
          <p:nvPr/>
        </p:nvSpPr>
        <p:spPr>
          <a:xfrm>
            <a:off x="4443587" y="4748181"/>
            <a:ext cx="4318159" cy="59690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Hello Class, Any </a:t>
            </a:r>
          </a:p>
        </p:txBody>
      </p:sp>
      <p:sp>
        <p:nvSpPr>
          <p:cNvPr id="1048688" name="TextBox 6"/>
          <p:cNvSpPr txBox="1"/>
          <p:nvPr/>
        </p:nvSpPr>
        <p:spPr>
          <a:xfrm>
            <a:off x="8761746" y="4457700"/>
            <a:ext cx="5535993" cy="11430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dirty="0" sz="6399" lang="en-US" spc="633">
                <a:solidFill>
                  <a:srgbClr val="000000"/>
                </a:solidFill>
                <a:latin typeface="Montserrat Classic Bold"/>
              </a:rPr>
              <a:t>Questions?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23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240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sp>
        <p:nvSpPr>
          <p:cNvPr id="1048689" name="Rectangle 6"/>
          <p:cNvSpPr/>
          <p:nvPr/>
        </p:nvSpPr>
        <p:spPr>
          <a:xfrm>
            <a:off x="2861799" y="4991100"/>
            <a:ext cx="12564402" cy="2057400"/>
          </a:xfrm>
          <a:prstGeom prst="rect"/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4800" i="1" lang="en-US">
                <a:solidFill>
                  <a:srgbClr val="00B0F0"/>
                </a:solidFill>
              </a:rPr>
              <a:t>https://drive.google.com/drive/folders/1e6z4GrCynqniOIoklfGyUOqDmceArTvf?usp=share_link</a:t>
            </a:r>
          </a:p>
        </p:txBody>
      </p:sp>
      <p:sp>
        <p:nvSpPr>
          <p:cNvPr id="1048690" name="Rectangle 7"/>
          <p:cNvSpPr/>
          <p:nvPr/>
        </p:nvSpPr>
        <p:spPr>
          <a:xfrm>
            <a:off x="762000" y="3619500"/>
            <a:ext cx="12564402" cy="2057400"/>
          </a:xfrm>
          <a:prstGeom prst="rect"/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4800" i="1" lang="en-US">
                <a:solidFill>
                  <a:schemeClr val="tx1"/>
                </a:solidFill>
              </a:rPr>
              <a:t>Link Source C++ Tree traversal: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-3187392" y="7118621"/>
            <a:ext cx="6374783" cy="4621718"/>
          </a:xfrm>
          <a:prstGeom prst="rect"/>
        </p:spPr>
      </p:pic>
      <p:pic>
        <p:nvPicPr>
          <p:cNvPr id="209716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l="27364" r="26608"/>
          <a:stretch>
            <a:fillRect/>
          </a:stretch>
        </p:blipFill>
        <p:spPr>
          <a:xfrm>
            <a:off x="10884341" y="1028700"/>
            <a:ext cx="3359264" cy="1241296"/>
          </a:xfrm>
          <a:prstGeom prst="rect"/>
        </p:spPr>
      </p:pic>
      <p:pic>
        <p:nvPicPr>
          <p:cNvPr id="209716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166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>
          <a:xfrm>
            <a:off x="9460018" y="1992378"/>
            <a:ext cx="8211099" cy="8440127"/>
          </a:xfrm>
          <a:prstGeom prst="rect"/>
        </p:spPr>
      </p:pic>
      <p:pic>
        <p:nvPicPr>
          <p:cNvPr id="2097167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>
          <a:xfrm>
            <a:off x="2790649" y="1992378"/>
            <a:ext cx="5939865" cy="6302244"/>
          </a:xfrm>
          <a:prstGeom prst="rect"/>
        </p:spPr>
      </p:pic>
      <p:pic>
        <p:nvPicPr>
          <p:cNvPr id="2097168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 flipH="1">
            <a:off x="14929030" y="-2351722"/>
            <a:ext cx="6374783" cy="4621718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17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10536573" y="2014918"/>
            <a:ext cx="6445246" cy="6445246"/>
          </a:xfrm>
          <a:prstGeom prst="rect"/>
        </p:spPr>
      </p:pic>
      <p:sp>
        <p:nvSpPr>
          <p:cNvPr id="1048595" name="TextBox 4"/>
          <p:cNvSpPr txBox="1"/>
          <p:nvPr/>
        </p:nvSpPr>
        <p:spPr>
          <a:xfrm>
            <a:off x="664434" y="1637696"/>
            <a:ext cx="6637973" cy="71120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sz="3999" lang="en-US" spc="395">
                <a:solidFill>
                  <a:srgbClr val="000000"/>
                </a:solidFill>
                <a:latin typeface="Montserrat Classic Bold"/>
              </a:rPr>
              <a:t>DEFINITION OF TREES</a:t>
            </a:r>
          </a:p>
        </p:txBody>
      </p:sp>
      <p:sp>
        <p:nvSpPr>
          <p:cNvPr id="1048596" name="TextBox 5"/>
          <p:cNvSpPr txBox="1"/>
          <p:nvPr/>
        </p:nvSpPr>
        <p:spPr>
          <a:xfrm>
            <a:off x="664434" y="2945193"/>
            <a:ext cx="9574953" cy="3962401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3884"/>
              </a:lnSpc>
            </a:pPr>
            <a:r>
              <a:rPr sz="2774" lang="en-US" spc="274">
                <a:solidFill>
                  <a:srgbClr val="000000"/>
                </a:solidFill>
                <a:latin typeface="Montserrat Classic"/>
              </a:rPr>
              <a:t>Tree adalah salah satu jenis struktur data non-linear yang terutama digunakan untuk merepresentasikan data yang mengandung hubungan hierarkis antar elemen.</a:t>
            </a:r>
          </a:p>
          <a:p>
            <a:pPr>
              <a:lnSpc>
                <a:spcPts val="3884"/>
              </a:lnSpc>
            </a:pPr>
            <a:r>
              <a:rPr sz="2774" lang="en-US" spc="274">
                <a:solidFill>
                  <a:srgbClr val="000000"/>
                </a:solidFill>
                <a:latin typeface="Montserrat Classic"/>
              </a:rPr>
              <a:t> </a:t>
            </a:r>
          </a:p>
          <a:p>
            <a:pPr>
              <a:lnSpc>
                <a:spcPts val="3884"/>
              </a:lnSpc>
            </a:pPr>
            <a:r>
              <a:rPr sz="2774" lang="en-US" spc="274">
                <a:solidFill>
                  <a:srgbClr val="000000"/>
                </a:solidFill>
                <a:latin typeface="Montserrat Classic"/>
              </a:rPr>
              <a:t>Pohon (tree) telah digunakan sejak tahun 1857 oleh matematikawan Inggris yang bernama Arthur Cayley untuk menghitung jumlah senyawa kimia.Silsilah keluarga biasanya juga digambarkan pada bentuk pohon.</a:t>
            </a:r>
          </a:p>
        </p:txBody>
      </p:sp>
      <p:pic>
        <p:nvPicPr>
          <p:cNvPr id="2097171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172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17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17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sp>
        <p:nvSpPr>
          <p:cNvPr id="1048597" name="TextBox 6"/>
          <p:cNvSpPr txBox="1"/>
          <p:nvPr/>
        </p:nvSpPr>
        <p:spPr>
          <a:xfrm>
            <a:off x="10711104" y="1920830"/>
            <a:ext cx="5443296" cy="8001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dirty="0" sz="4499" lang="en-US" spc="445">
                <a:solidFill>
                  <a:srgbClr val="000000"/>
                </a:solidFill>
                <a:latin typeface="Montserrat Classic Bold"/>
              </a:rPr>
              <a:t>FAMILY TREES</a:t>
            </a:r>
          </a:p>
        </p:txBody>
      </p:sp>
      <p:sp>
        <p:nvSpPr>
          <p:cNvPr id="1048598" name="TextBox 7"/>
          <p:cNvSpPr txBox="1"/>
          <p:nvPr/>
        </p:nvSpPr>
        <p:spPr>
          <a:xfrm>
            <a:off x="8887680" y="3128148"/>
            <a:ext cx="8554963" cy="4356099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Gambar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pohon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disamping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(Trees)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terdiri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dari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simpul-simpul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(nodes) yang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dihubungkan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oleh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sisi-sisi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(edges).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dirty="0" sz="3499" lang="en-US" spc="346">
              <a:solidFill>
                <a:srgbClr val="000000"/>
              </a:solidFill>
              <a:latin typeface="Montserrat Classic"/>
            </a:endParaRP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Simpul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paling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bawah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disebut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akar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(root), dan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simpul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paling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ujung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dari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pohon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disebut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</a:t>
            </a:r>
            <a:r>
              <a:rPr dirty="0" sz="3499" lang="en-US" spc="346" err="1">
                <a:solidFill>
                  <a:srgbClr val="000000"/>
                </a:solidFill>
                <a:latin typeface="Montserrat Classic"/>
              </a:rPr>
              <a:t>daun</a:t>
            </a:r>
            <a:r>
              <a:rPr dirty="0" sz="3499" lang="en-US" spc="346">
                <a:solidFill>
                  <a:srgbClr val="000000"/>
                </a:solidFill>
                <a:latin typeface="Montserrat Classic"/>
              </a:rPr>
              <a:t> (leaf).</a:t>
            </a:r>
          </a:p>
        </p:txBody>
      </p:sp>
      <p:pic>
        <p:nvPicPr>
          <p:cNvPr id="2097176" name="Picture 4" descr="See the source imag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903804" y="1562100"/>
            <a:ext cx="7670424" cy="7924800"/>
          </a:xfrm>
          <a:prstGeom prst="rect"/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17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179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sp>
        <p:nvSpPr>
          <p:cNvPr id="1048599" name="TextBox 5"/>
          <p:cNvSpPr txBox="1"/>
          <p:nvPr/>
        </p:nvSpPr>
        <p:spPr>
          <a:xfrm>
            <a:off x="824909" y="2321694"/>
            <a:ext cx="14802558" cy="4572000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019"/>
              </a:lnSpc>
              <a:spcBef>
                <a:spcPct val="0"/>
              </a:spcBef>
            </a:pPr>
            <a:r>
              <a:rPr sz="2870" lang="en-US" spc="284">
                <a:solidFill>
                  <a:srgbClr val="000000"/>
                </a:solidFill>
                <a:latin typeface="Montserrat Classic"/>
              </a:rPr>
              <a:t>Pohon (tree) adalah merupakan graf yang tak berarah terhubung yang tidak memuat sirkuit sederhana. Diagram pohon dapat digunakan sebagai alat untuk memecahkan masalah dengan menggambarkan semua alternative pemecahan.</a:t>
            </a:r>
          </a:p>
          <a:p>
            <a:pPr>
              <a:lnSpc>
                <a:spcPts val="4019"/>
              </a:lnSpc>
              <a:spcBef>
                <a:spcPct val="0"/>
              </a:spcBef>
            </a:pPr>
            <a:r>
              <a:rPr sz="2870" lang="en-US" spc="284">
                <a:solidFill>
                  <a:srgbClr val="000000"/>
                </a:solidFill>
                <a:latin typeface="Montserrat Classic"/>
              </a:rPr>
              <a:t>Jadi, dapat disimpulkan bahwa pohon adalah suatu graph yang banyak vertex-nya sama dengan n (n&gt;1), jika :</a:t>
            </a:r>
          </a:p>
          <a:p>
            <a:pPr>
              <a:lnSpc>
                <a:spcPts val="4019"/>
              </a:lnSpc>
              <a:spcBef>
                <a:spcPct val="0"/>
              </a:spcBef>
            </a:pPr>
            <a:endParaRPr sz="2870" lang="en-US" spc="284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4019"/>
              </a:lnSpc>
              <a:spcBef>
                <a:spcPct val="0"/>
              </a:spcBef>
            </a:pPr>
            <a:r>
              <a:rPr sz="2870" lang="en-US" spc="284">
                <a:solidFill>
                  <a:srgbClr val="000000"/>
                </a:solidFill>
                <a:latin typeface="Montserrat Classic"/>
              </a:rPr>
              <a:t>Graph tersebut tidak mempunyai lingkar (cycle free) dan banyaknya rusuk (n-1).</a:t>
            </a:r>
          </a:p>
          <a:p>
            <a:pPr>
              <a:lnSpc>
                <a:spcPts val="4019"/>
              </a:lnSpc>
              <a:spcBef>
                <a:spcPct val="0"/>
              </a:spcBef>
            </a:pPr>
            <a:endParaRPr sz="2870" lang="en-US" spc="284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4019"/>
              </a:lnSpc>
              <a:spcBef>
                <a:spcPct val="0"/>
              </a:spcBef>
            </a:pPr>
            <a:r>
              <a:rPr sz="2870" lang="en-US" spc="284">
                <a:solidFill>
                  <a:srgbClr val="000000"/>
                </a:solidFill>
                <a:latin typeface="Montserrat Classic"/>
              </a:rPr>
              <a:t>Contoh :</a:t>
            </a:r>
          </a:p>
        </p:txBody>
      </p:sp>
      <p:pic>
        <p:nvPicPr>
          <p:cNvPr id="2097180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3884924" y="6869885"/>
            <a:ext cx="7492907" cy="3296460"/>
          </a:xfrm>
          <a:prstGeom prst="rect"/>
        </p:spPr>
      </p:pic>
      <p:sp>
        <p:nvSpPr>
          <p:cNvPr id="1048600" name="TextBox 7"/>
          <p:cNvSpPr txBox="1"/>
          <p:nvPr/>
        </p:nvSpPr>
        <p:spPr>
          <a:xfrm>
            <a:off x="824909" y="1683130"/>
            <a:ext cx="5808464" cy="59690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sz="3499" lang="en-US" spc="346">
                <a:solidFill>
                  <a:srgbClr val="000000"/>
                </a:solidFill>
                <a:latin typeface="Montserrat Classic Bold"/>
              </a:rPr>
              <a:t>DEFINITION OF TREES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/>
        </p:spPr>
      </p:pic>
      <p:pic>
        <p:nvPicPr>
          <p:cNvPr id="209718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pic>
        <p:nvPicPr>
          <p:cNvPr id="209718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sp>
        <p:nvSpPr>
          <p:cNvPr id="1048601" name="TextBox 5"/>
          <p:cNvSpPr txBox="1"/>
          <p:nvPr/>
        </p:nvSpPr>
        <p:spPr>
          <a:xfrm>
            <a:off x="845920" y="2597030"/>
            <a:ext cx="4144714" cy="59690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sz="3499" lang="en-US" spc="346">
                <a:solidFill>
                  <a:srgbClr val="000000"/>
                </a:solidFill>
                <a:latin typeface="Montserrat Classic Bold"/>
              </a:rPr>
              <a:t>SIFAT TREES</a:t>
            </a:r>
          </a:p>
        </p:txBody>
      </p:sp>
      <p:sp>
        <p:nvSpPr>
          <p:cNvPr id="1048602" name="TextBox 7"/>
          <p:cNvSpPr txBox="1"/>
          <p:nvPr/>
        </p:nvSpPr>
        <p:spPr>
          <a:xfrm>
            <a:off x="845920" y="3691913"/>
            <a:ext cx="16230600" cy="3378199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91663" lvl="1" marL="583327">
              <a:lnSpc>
                <a:spcPts val="3782"/>
              </a:lnSpc>
              <a:buFont typeface="Arial"/>
              <a:buChar char="•"/>
            </a:pPr>
            <a:r>
              <a:rPr sz="2701" lang="en-US" spc="267">
                <a:solidFill>
                  <a:srgbClr val="000000"/>
                </a:solidFill>
                <a:latin typeface="Roboto"/>
              </a:rPr>
              <a:t>Misalkan G merupakan suatu graf dengan n buah simpul dan tepat n – 1 buah sisi.</a:t>
            </a:r>
          </a:p>
          <a:p>
            <a:pPr algn="just" indent="-291663" lvl="1" marL="583327">
              <a:lnSpc>
                <a:spcPts val="3782"/>
              </a:lnSpc>
              <a:buFont typeface="Arial"/>
              <a:buChar char="•"/>
            </a:pPr>
            <a:r>
              <a:rPr sz="2701" lang="en-US" spc="267">
                <a:solidFill>
                  <a:srgbClr val="000000"/>
                </a:solidFill>
                <a:latin typeface="Roboto"/>
              </a:rPr>
              <a:t>Jika G tidak mempunyai sirkuit maka G merupakan pohon.</a:t>
            </a:r>
          </a:p>
          <a:p>
            <a:pPr algn="just" indent="-291663" lvl="1" marL="583327">
              <a:lnSpc>
                <a:spcPts val="3782"/>
              </a:lnSpc>
              <a:buFont typeface="Arial"/>
              <a:buChar char="•"/>
            </a:pPr>
            <a:r>
              <a:rPr sz="2701" lang="en-US" spc="267">
                <a:solidFill>
                  <a:srgbClr val="000000"/>
                </a:solidFill>
                <a:latin typeface="Roboto"/>
              </a:rPr>
              <a:t>Suatu pohon dengan n buah simpul mempunyai n – 1 buah sisi.</a:t>
            </a:r>
          </a:p>
          <a:p>
            <a:pPr algn="just" indent="-291663" lvl="1" marL="583327">
              <a:lnSpc>
                <a:spcPts val="3782"/>
              </a:lnSpc>
              <a:buFont typeface="Arial"/>
              <a:buChar char="•"/>
            </a:pPr>
            <a:r>
              <a:rPr sz="2701" lang="en-US" spc="267">
                <a:solidFill>
                  <a:srgbClr val="000000"/>
                </a:solidFill>
                <a:latin typeface="Roboto"/>
              </a:rPr>
              <a:t>Setiap pasang simpul di dalam suatu pohon terhubung dengan lintasan tunggal.</a:t>
            </a:r>
          </a:p>
          <a:p>
            <a:pPr algn="just" indent="-291663" lvl="1" marL="583327">
              <a:lnSpc>
                <a:spcPts val="3782"/>
              </a:lnSpc>
              <a:buFont typeface="Arial"/>
              <a:buChar char="•"/>
            </a:pPr>
            <a:r>
              <a:rPr sz="2701" lang="en-US" spc="267">
                <a:solidFill>
                  <a:srgbClr val="000000"/>
                </a:solidFill>
                <a:latin typeface="Roboto"/>
              </a:rPr>
              <a:t>Misalkan G adalah graf sederhana dengan jumlah simpul n,jika G tidak mengandung sirkuit maka penambahan satu sisi pada graf hanya akan membuat satu sirkuit.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951698" y="8872019"/>
            <a:ext cx="3903396" cy="2829962"/>
          </a:xfrm>
          <a:prstGeom prst="rect"/>
        </p:spPr>
      </p:pic>
      <p:pic>
        <p:nvPicPr>
          <p:cNvPr id="209718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186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sp>
        <p:nvSpPr>
          <p:cNvPr id="1048603" name="TextBox 5"/>
          <p:cNvSpPr txBox="1"/>
          <p:nvPr/>
        </p:nvSpPr>
        <p:spPr>
          <a:xfrm>
            <a:off x="640254" y="1948243"/>
            <a:ext cx="11343240" cy="5588001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037"/>
              </a:lnSpc>
            </a:pPr>
            <a:r>
              <a:rPr sz="2883" lang="en-US" spc="285">
                <a:solidFill>
                  <a:srgbClr val="000000"/>
                </a:solidFill>
                <a:latin typeface="Roboto"/>
              </a:rPr>
              <a:t>Berikut sifat-sifat Rooted Trees :</a:t>
            </a:r>
          </a:p>
          <a:p>
            <a:pPr indent="-311296" lvl="1" marL="622592">
              <a:lnSpc>
                <a:spcPts val="4037"/>
              </a:lnSpc>
              <a:buFont typeface="Arial"/>
              <a:buChar char="•"/>
            </a:pPr>
            <a:r>
              <a:rPr sz="2883" lang="en-US" spc="285">
                <a:solidFill>
                  <a:srgbClr val="000000"/>
                </a:solidFill>
                <a:latin typeface="Roboto"/>
              </a:rPr>
              <a:t>Jika Pohon mempunyai Simpul sebanyak n, maka banyaknya sisi atau edge adalah (n-1).</a:t>
            </a:r>
          </a:p>
          <a:p>
            <a:pPr indent="-311296" lvl="1" marL="622592">
              <a:lnSpc>
                <a:spcPts val="4037"/>
              </a:lnSpc>
              <a:buFont typeface="Arial"/>
              <a:buChar char="•"/>
            </a:pPr>
            <a:r>
              <a:rPr sz="2883" lang="en-US" spc="285">
                <a:solidFill>
                  <a:srgbClr val="000000"/>
                </a:solidFill>
                <a:latin typeface="Roboto"/>
              </a:rPr>
              <a:t>Mempunyai Simpul Khusus yang disebut Root, jika Simpul tersebut memiliki derajat keluar &gt;= 0, dan derajat masuk = 0.</a:t>
            </a:r>
          </a:p>
          <a:p>
            <a:pPr indent="-311296" lvl="1" marL="622592">
              <a:lnSpc>
                <a:spcPts val="4037"/>
              </a:lnSpc>
              <a:buFont typeface="Arial"/>
              <a:buChar char="•"/>
            </a:pPr>
            <a:r>
              <a:rPr sz="2883" lang="en-US" spc="285">
                <a:solidFill>
                  <a:srgbClr val="000000"/>
                </a:solidFill>
                <a:latin typeface="Roboto"/>
              </a:rPr>
              <a:t>Mempunyai Simpul yang disebut sebagai Daun / Leaf, jika Simpul tersebut berderajat keluar = 0, dan berderajat masuk = 1.</a:t>
            </a:r>
          </a:p>
          <a:p>
            <a:pPr indent="-311296" lvl="1" marL="622592">
              <a:lnSpc>
                <a:spcPts val="4037"/>
              </a:lnSpc>
              <a:buFont typeface="Arial"/>
              <a:buChar char="•"/>
            </a:pPr>
            <a:r>
              <a:rPr sz="2883" lang="en-US" spc="285">
                <a:solidFill>
                  <a:srgbClr val="000000"/>
                </a:solidFill>
                <a:latin typeface="Roboto"/>
              </a:rPr>
              <a:t>Setiap Simpul mempunyai Tingkatan / Level yang dimulai dari Root yang Levelnya = 1 sampai dengan Level ke - n pada daun paling bawah. Simpul yang mempunyai Level sama disebut Bersaudara atau Brother atau Striblings</a:t>
            </a:r>
          </a:p>
        </p:txBody>
      </p:sp>
      <p:pic>
        <p:nvPicPr>
          <p:cNvPr id="2097187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12164431" y="2666693"/>
            <a:ext cx="6144302" cy="5871012"/>
          </a:xfrm>
          <a:prstGeom prst="rect"/>
        </p:spPr>
      </p:pic>
      <p:sp>
        <p:nvSpPr>
          <p:cNvPr id="1048604" name="TextBox 7"/>
          <p:cNvSpPr txBox="1"/>
          <p:nvPr/>
        </p:nvSpPr>
        <p:spPr>
          <a:xfrm>
            <a:off x="640254" y="1143983"/>
            <a:ext cx="6217746" cy="7112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dirty="0" sz="3999" lang="en-US" spc="395">
                <a:solidFill>
                  <a:srgbClr val="000000"/>
                </a:solidFill>
                <a:latin typeface="Montserrat Classic Bold"/>
              </a:rPr>
              <a:t>ROOTED TREES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-1951698" y="8872019"/>
            <a:ext cx="3903396" cy="2829962"/>
          </a:xfrm>
          <a:prstGeom prst="rect"/>
        </p:spPr>
      </p:pic>
      <p:pic>
        <p:nvPicPr>
          <p:cNvPr id="209718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/>
        </p:spPr>
      </p:pic>
      <p:pic>
        <p:nvPicPr>
          <p:cNvPr id="2097190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/>
        </p:spPr>
      </p:pic>
      <p:sp>
        <p:nvSpPr>
          <p:cNvPr id="1048605" name="TextBox 5"/>
          <p:cNvSpPr txBox="1"/>
          <p:nvPr/>
        </p:nvSpPr>
        <p:spPr>
          <a:xfrm>
            <a:off x="640254" y="2907838"/>
            <a:ext cx="11343240" cy="3048000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037"/>
              </a:lnSpc>
            </a:pPr>
            <a:r>
              <a:rPr sz="2883" lang="en-US" spc="285">
                <a:solidFill>
                  <a:srgbClr val="000000"/>
                </a:solidFill>
                <a:latin typeface="Roboto"/>
              </a:rPr>
              <a:t>•Pohon mempunyai Ketinggian atau Kedalaman atau Height, yang merupakan Level tertinggi</a:t>
            </a:r>
          </a:p>
          <a:p>
            <a:pPr>
              <a:lnSpc>
                <a:spcPts val="4037"/>
              </a:lnSpc>
            </a:pPr>
            <a:r>
              <a:rPr sz="2883" lang="en-US" spc="285">
                <a:solidFill>
                  <a:srgbClr val="000000"/>
                </a:solidFill>
                <a:latin typeface="Roboto"/>
              </a:rPr>
              <a:t>•Pohon mempunyai Weight atau Berat atau Bobot, yang banyaknya daun (leaf) pada Pohon.</a:t>
            </a:r>
          </a:p>
          <a:p>
            <a:pPr>
              <a:lnSpc>
                <a:spcPts val="4037"/>
              </a:lnSpc>
            </a:pPr>
            <a:r>
              <a:rPr sz="2883" lang="en-US" spc="285">
                <a:solidFill>
                  <a:srgbClr val="000000"/>
                </a:solidFill>
                <a:latin typeface="Roboto"/>
              </a:rPr>
              <a:t>•Banyaknya Simpul Maksimum sampai Level N adalah : 2(N)-1</a:t>
            </a:r>
          </a:p>
          <a:p>
            <a:pPr>
              <a:lnSpc>
                <a:spcPts val="4037"/>
              </a:lnSpc>
            </a:pPr>
            <a:endParaRPr sz="2883" lang="en-US" spc="285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2097191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12164431" y="2666693"/>
            <a:ext cx="6144302" cy="5871012"/>
          </a:xfrm>
          <a:prstGeom prst="rect"/>
        </p:spPr>
      </p:pic>
      <p:sp>
        <p:nvSpPr>
          <p:cNvPr id="1048606" name="TextBox 7"/>
          <p:cNvSpPr txBox="1"/>
          <p:nvPr/>
        </p:nvSpPr>
        <p:spPr>
          <a:xfrm>
            <a:off x="640254" y="1938718"/>
            <a:ext cx="5684346" cy="7112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dirty="0" sz="3999" lang="en-US" spc="395">
                <a:solidFill>
                  <a:srgbClr val="000000"/>
                </a:solidFill>
                <a:latin typeface="Montserrat Classic Bold"/>
              </a:rPr>
              <a:t>ROOTED TREES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TREES</dc:title>
  <dc:creator>Redmi Note 9 Pro</dc:creator>
  <cp:lastModifiedBy>wibi sana</cp:lastModifiedBy>
  <dcterms:created xsi:type="dcterms:W3CDTF">2006-08-15T08:00:00Z</dcterms:created>
  <dcterms:modified xsi:type="dcterms:W3CDTF">2022-12-08T12:23:20Z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8474c497cbd641abba5081c325049b36</vt:lpwstr>
  </property>
</Properties>
</file>